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8" r:id="rId3"/>
    <p:sldId id="266" r:id="rId4"/>
    <p:sldId id="261" r:id="rId5"/>
    <p:sldId id="267" r:id="rId6"/>
    <p:sldId id="262" r:id="rId7"/>
    <p:sldId id="268" r:id="rId8"/>
    <p:sldId id="263"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57" r:id="rId33"/>
    <p:sldId id="265"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7" d="100"/>
          <a:sy n="107" d="100"/>
        </p:scale>
        <p:origin x="-84"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13.05.2015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4C71EC6-210F-42DE-9C53-41977AD35B3D}" type="datetimeFigureOut">
              <a:rPr lang="ru-RU" smtClean="0"/>
              <a:t>13.05.2015</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9B0651-EE4F-4900-A07F-96A6BFA9D0F0}" type="slidenum">
              <a:rPr lang="ru-RU" smtClean="0"/>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74320"/>
            <a:ext cx="7602048" cy="5458936"/>
          </a:xfrm>
        </p:spPr>
        <p:txBody>
          <a:bodyPr>
            <a:normAutofit/>
          </a:bodyPr>
          <a:lstStyle/>
          <a:p>
            <a:pPr algn="ctr"/>
            <a:r>
              <a:rPr lang="ru-RU" b="1" i="1" dirty="0">
                <a:solidFill>
                  <a:schemeClr val="accent6">
                    <a:lumMod val="50000"/>
                  </a:schemeClr>
                </a:solidFill>
                <a:effectLst>
                  <a:outerShdw blurRad="38100" dist="38100" dir="2700000" algn="tl">
                    <a:srgbClr val="000000">
                      <a:alpha val="43137"/>
                    </a:srgbClr>
                  </a:outerShdw>
                </a:effectLst>
              </a:rPr>
              <a:t>ГРЕКИ – ВЕТЕРАНЫ ВОВ – ГЕРОИ СОВЕТСКОГО </a:t>
            </a:r>
            <a:r>
              <a:rPr lang="ru-RU" b="1" i="1" dirty="0" smtClean="0">
                <a:solidFill>
                  <a:schemeClr val="accent6">
                    <a:lumMod val="50000"/>
                  </a:schemeClr>
                </a:solidFill>
                <a:effectLst>
                  <a:outerShdw blurRad="38100" dist="38100" dir="2700000" algn="tl">
                    <a:srgbClr val="000000">
                      <a:alpha val="43137"/>
                    </a:srgbClr>
                  </a:outerShdw>
                </a:effectLst>
              </a:rPr>
              <a:t>СОЮЗА</a:t>
            </a:r>
            <a:r>
              <a:rPr lang="ru-RU" i="1" dirty="0" smtClean="0">
                <a:effectLst>
                  <a:outerShdw blurRad="38100" dist="38100" dir="2700000" algn="tl">
                    <a:srgbClr val="000000">
                      <a:alpha val="43137"/>
                    </a:srgbClr>
                  </a:outerShdw>
                </a:effectLst>
              </a:rPr>
              <a:t/>
            </a:r>
            <a:br>
              <a:rPr lang="ru-RU" i="1" dirty="0" smtClean="0">
                <a:effectLst>
                  <a:outerShdw blurRad="38100" dist="38100" dir="2700000" algn="tl">
                    <a:srgbClr val="000000">
                      <a:alpha val="43137"/>
                    </a:srgbClr>
                  </a:outerShdw>
                </a:effectLst>
              </a:rPr>
            </a:br>
            <a:r>
              <a:rPr lang="ru-RU" i="1" dirty="0">
                <a:effectLst>
                  <a:outerShdw blurRad="38100" dist="38100" dir="2700000" algn="tl">
                    <a:srgbClr val="000000">
                      <a:alpha val="43137"/>
                    </a:srgbClr>
                  </a:outerShdw>
                </a:effectLst>
              </a:rPr>
              <a:t/>
            </a:r>
            <a:br>
              <a:rPr lang="ru-RU" i="1" dirty="0">
                <a:effectLst>
                  <a:outerShdw blurRad="38100" dist="38100" dir="2700000" algn="tl">
                    <a:srgbClr val="000000">
                      <a:alpha val="43137"/>
                    </a:srgbClr>
                  </a:outerShdw>
                </a:effectLst>
              </a:rPr>
            </a:br>
            <a:r>
              <a:rPr lang="el-GR" b="1" i="1" dirty="0">
                <a:solidFill>
                  <a:schemeClr val="accent5"/>
                </a:solidFill>
                <a:effectLst>
                  <a:outerShdw blurRad="38100" dist="38100" dir="2700000" algn="tl">
                    <a:srgbClr val="000000">
                      <a:alpha val="43137"/>
                    </a:srgbClr>
                  </a:outerShdw>
                </a:effectLst>
              </a:rPr>
              <a:t>ΟΜΟΓΕΝΕΙΣ ΒΕΤΕΡΑΝΟΙ - ΣΟΒΙΕΤΙΚΟΙ ΗΡΩΕΣ ΤΟΥ Β΄ΠΑΓΚΟΣΜΙΟΥ ΠΟΛΕΜΟΥ</a:t>
            </a:r>
            <a:r>
              <a:rPr lang="ru-RU" dirty="0">
                <a:effectLst/>
              </a:rPr>
              <a:t/>
            </a:r>
            <a:br>
              <a:rPr lang="ru-RU" dirty="0">
                <a:effectLst/>
              </a:rPr>
            </a:br>
            <a:endParaRPr lang="ru-RU" dirty="0"/>
          </a:p>
        </p:txBody>
      </p:sp>
    </p:spTree>
    <p:extLst>
      <p:ext uri="{BB962C8B-B14F-4D97-AF65-F5344CB8AC3E}">
        <p14:creationId xmlns:p14="http://schemas.microsoft.com/office/powerpoint/2010/main" val="2550185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996952"/>
            <a:ext cx="1872208" cy="2748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733102" y="404664"/>
            <a:ext cx="6727330"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smtClean="0">
                <a:solidFill>
                  <a:srgbClr val="002060"/>
                </a:solidFill>
                <a:effectLst>
                  <a:outerShdw blurRad="38100" dist="38100" dir="2700000" algn="tl">
                    <a:srgbClr val="000000">
                      <a:alpha val="43137"/>
                    </a:srgbClr>
                  </a:outerShdw>
                </a:effectLst>
              </a:rPr>
              <a:t>Зубалов Феофилакт </a:t>
            </a:r>
            <a:r>
              <a:rPr lang="ru-RU" sz="3900" b="1" i="1" dirty="0">
                <a:solidFill>
                  <a:srgbClr val="002060"/>
                </a:solidFill>
                <a:effectLst>
                  <a:outerShdw blurRad="38100" dist="38100" dir="2700000" algn="tl">
                    <a:srgbClr val="000000">
                      <a:alpha val="43137"/>
                    </a:srgbClr>
                  </a:outerShdw>
                </a:effectLst>
              </a:rPr>
              <a:t>Андреевич </a:t>
            </a:r>
            <a:endParaRPr lang="ru-RU" sz="3900" b="1" i="1" dirty="0" smtClean="0">
              <a:solidFill>
                <a:srgbClr val="002060"/>
              </a:solidFill>
              <a:effectLst>
                <a:outerShdw blurRad="38100" dist="38100" dir="2700000" algn="tl">
                  <a:srgbClr val="000000">
                    <a:alpha val="43137"/>
                  </a:srgbClr>
                </a:outerShdw>
              </a:effectLst>
            </a:endParaRPr>
          </a:p>
          <a:p>
            <a:pPr algn="ctr"/>
            <a:r>
              <a:rPr lang="ru-RU" sz="3900" b="1" i="1" dirty="0" smtClean="0">
                <a:effectLst>
                  <a:outerShdw blurRad="38100" dist="38100" dir="2700000" algn="tl">
                    <a:srgbClr val="000000">
                      <a:alpha val="43137"/>
                    </a:srgbClr>
                  </a:outerShdw>
                </a:effectLst>
              </a:rPr>
              <a:t> </a:t>
            </a:r>
            <a:r>
              <a:rPr lang="el-GR" sz="3900" b="1" i="1" dirty="0">
                <a:solidFill>
                  <a:srgbClr val="C00000"/>
                </a:solidFill>
                <a:effectLst>
                  <a:outerShdw blurRad="38100" dist="38100" dir="2700000" algn="tl">
                    <a:srgbClr val="000000">
                      <a:alpha val="43137"/>
                    </a:srgbClr>
                  </a:outerShdw>
                </a:effectLst>
              </a:rPr>
              <a:t>Θεοφύλακτος </a:t>
            </a:r>
            <a:r>
              <a:rPr lang="el-GR" sz="3900" b="1" i="1" dirty="0" smtClean="0">
                <a:solidFill>
                  <a:srgbClr val="C00000"/>
                </a:solidFill>
                <a:effectLst>
                  <a:outerShdw blurRad="38100" dist="38100" dir="2700000" algn="tl">
                    <a:srgbClr val="000000">
                      <a:alpha val="43137"/>
                    </a:srgbClr>
                  </a:outerShdw>
                </a:effectLst>
              </a:rPr>
              <a:t>Ζουμπάλοβ</a:t>
            </a:r>
            <a:endParaRPr lang="ru-RU" sz="3900" b="1" i="1" dirty="0" smtClean="0">
              <a:solidFill>
                <a:srgbClr val="C00000"/>
              </a:solidFill>
              <a:effectLst>
                <a:outerShdw blurRad="38100" dist="38100" dir="2700000" algn="tl">
                  <a:srgbClr val="000000">
                    <a:alpha val="43137"/>
                  </a:srgbClr>
                </a:outerShdw>
              </a:effectLst>
            </a:endParaRPr>
          </a:p>
          <a:p>
            <a:pPr algn="ctr"/>
            <a:r>
              <a:rPr lang="ru-RU" sz="3900" i="1" dirty="0">
                <a:solidFill>
                  <a:srgbClr val="002060"/>
                </a:solidFill>
                <a:effectLst>
                  <a:outerShdw blurRad="38100" dist="38100" dir="2700000" algn="tl">
                    <a:srgbClr val="000000">
                      <a:alpha val="43137"/>
                    </a:srgbClr>
                  </a:outerShdw>
                </a:effectLst>
              </a:rPr>
              <a:t>(15.09.1915 -10.09.1968)</a:t>
            </a:r>
          </a:p>
        </p:txBody>
      </p:sp>
      <p:sp>
        <p:nvSpPr>
          <p:cNvPr id="3" name="Прямоугольник 2"/>
          <p:cNvSpPr/>
          <p:nvPr/>
        </p:nvSpPr>
        <p:spPr>
          <a:xfrm>
            <a:off x="4139952" y="3212976"/>
            <a:ext cx="4572000" cy="1631216"/>
          </a:xfrm>
          <a:prstGeom prst="rect">
            <a:avLst/>
          </a:prstGeom>
        </p:spPr>
        <p:txBody>
          <a:bodyPr>
            <a:spAutoFit/>
          </a:bodyPr>
          <a:lstStyle/>
          <a:p>
            <a:r>
              <a:rPr lang="ru-RU" sz="2000" b="1" dirty="0">
                <a:solidFill>
                  <a:srgbClr val="002060"/>
                </a:solidFill>
              </a:rPr>
              <a:t> Герой Советского Союза. Командир 184-го стрелкового</a:t>
            </a:r>
          </a:p>
          <a:p>
            <a:r>
              <a:rPr lang="ru-RU" sz="2000" b="1" dirty="0">
                <a:solidFill>
                  <a:srgbClr val="002060"/>
                </a:solidFill>
              </a:rPr>
              <a:t> полка 62-й Гвардейской стрелковой дивизии 37-й армии </a:t>
            </a:r>
          </a:p>
          <a:p>
            <a:r>
              <a:rPr lang="ru-RU" sz="2000" b="1" dirty="0">
                <a:solidFill>
                  <a:srgbClr val="002060"/>
                </a:solidFill>
              </a:rPr>
              <a:t>Степного фронта, гвардии капитан. </a:t>
            </a:r>
          </a:p>
        </p:txBody>
      </p:sp>
    </p:spTree>
    <p:extLst>
      <p:ext uri="{BB962C8B-B14F-4D97-AF65-F5344CB8AC3E}">
        <p14:creationId xmlns:p14="http://schemas.microsoft.com/office/powerpoint/2010/main" val="41396764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5748"/>
            <a:ext cx="117737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435192" y="831586"/>
            <a:ext cx="7272808" cy="5909310"/>
          </a:xfrm>
          <a:prstGeom prst="rect">
            <a:avLst/>
          </a:prstGeom>
        </p:spPr>
        <p:txBody>
          <a:bodyPr wrap="square">
            <a:spAutoFit/>
          </a:bodyPr>
          <a:lstStyle/>
          <a:p>
            <a:pPr algn="just"/>
            <a:r>
              <a:rPr lang="ru-RU" sz="1000" dirty="0"/>
              <a:t> </a:t>
            </a:r>
            <a:r>
              <a:rPr lang="ru-RU" sz="1050" b="1" dirty="0">
                <a:solidFill>
                  <a:srgbClr val="002060"/>
                </a:solidFill>
                <a:latin typeface="Times New Roman" panose="02020603050405020304" pitchFamily="18" charset="0"/>
                <a:cs typeface="Times New Roman" panose="02020603050405020304" pitchFamily="18" charset="0"/>
              </a:rPr>
              <a:t>Родился в греческом селе Гуниакала ныне Цалкского </a:t>
            </a:r>
            <a:r>
              <a:rPr lang="ru-RU" sz="1050" b="1" dirty="0" smtClean="0">
                <a:solidFill>
                  <a:srgbClr val="002060"/>
                </a:solidFill>
                <a:latin typeface="Times New Roman" panose="02020603050405020304" pitchFamily="18" charset="0"/>
                <a:cs typeface="Times New Roman" panose="02020603050405020304" pitchFamily="18" charset="0"/>
              </a:rPr>
              <a:t>района Грузии </a:t>
            </a:r>
            <a:r>
              <a:rPr lang="ru-RU" sz="1050" b="1" dirty="0">
                <a:solidFill>
                  <a:srgbClr val="002060"/>
                </a:solidFill>
                <a:latin typeface="Times New Roman" panose="02020603050405020304" pitchFamily="18" charset="0"/>
                <a:cs typeface="Times New Roman" panose="02020603050405020304" pitchFamily="18" charset="0"/>
              </a:rPr>
              <a:t>в семье служащего. Грек. Окончил в родном селе </a:t>
            </a:r>
          </a:p>
          <a:p>
            <a:pPr algn="just"/>
            <a:r>
              <a:rPr lang="ru-RU" sz="1050" b="1" dirty="0">
                <a:solidFill>
                  <a:srgbClr val="002060"/>
                </a:solidFill>
                <a:latin typeface="Times New Roman" panose="02020603050405020304" pitchFamily="18" charset="0"/>
                <a:cs typeface="Times New Roman" panose="02020603050405020304" pitchFamily="18" charset="0"/>
              </a:rPr>
              <a:t>неполную среднюю школу и 2 курса Цалкского </a:t>
            </a:r>
            <a:r>
              <a:rPr lang="ru-RU" sz="1050" b="1" dirty="0" smtClean="0">
                <a:solidFill>
                  <a:srgbClr val="002060"/>
                </a:solidFill>
                <a:latin typeface="Times New Roman" panose="02020603050405020304" pitchFamily="18" charset="0"/>
                <a:cs typeface="Times New Roman" panose="02020603050405020304" pitchFamily="18" charset="0"/>
              </a:rPr>
              <a:t>педагогического  </a:t>
            </a:r>
            <a:r>
              <a:rPr lang="ru-RU" sz="1050" b="1" dirty="0">
                <a:solidFill>
                  <a:srgbClr val="002060"/>
                </a:solidFill>
                <a:latin typeface="Times New Roman" panose="02020603050405020304" pitchFamily="18" charset="0"/>
                <a:cs typeface="Times New Roman" panose="02020603050405020304" pitchFamily="18" charset="0"/>
              </a:rPr>
              <a:t>техникума, работал учителем сельской </a:t>
            </a:r>
          </a:p>
          <a:p>
            <a:pPr algn="just"/>
            <a:r>
              <a:rPr lang="ru-RU" sz="1050" b="1" dirty="0">
                <a:solidFill>
                  <a:srgbClr val="002060"/>
                </a:solidFill>
                <a:latin typeface="Times New Roman" panose="02020603050405020304" pitchFamily="18" charset="0"/>
                <a:cs typeface="Times New Roman" panose="02020603050405020304" pitchFamily="18" charset="0"/>
              </a:rPr>
              <a:t>школы</a:t>
            </a:r>
            <a:r>
              <a:rPr lang="ru-RU" sz="1050" b="1" dirty="0" smtClean="0">
                <a:solidFill>
                  <a:srgbClr val="002060"/>
                </a:solidFill>
                <a:latin typeface="Times New Roman" panose="02020603050405020304" pitchFamily="18" charset="0"/>
                <a:cs typeface="Times New Roman" panose="02020603050405020304" pitchFamily="18" charset="0"/>
              </a:rPr>
              <a:t>. </a:t>
            </a:r>
            <a:r>
              <a:rPr lang="ru-RU" sz="1050" b="1" dirty="0">
                <a:solidFill>
                  <a:srgbClr val="002060"/>
                </a:solidFill>
                <a:latin typeface="Times New Roman" panose="02020603050405020304" pitchFamily="18" charset="0"/>
                <a:cs typeface="Times New Roman" panose="02020603050405020304" pitchFamily="18" charset="0"/>
              </a:rPr>
              <a:t>Окончил заочное отделение </a:t>
            </a:r>
            <a:r>
              <a:rPr lang="ru-RU" sz="1050" b="1" dirty="0" smtClean="0">
                <a:solidFill>
                  <a:srgbClr val="002060"/>
                </a:solidFill>
                <a:latin typeface="Times New Roman" panose="02020603050405020304" pitchFamily="18" charset="0"/>
                <a:cs typeface="Times New Roman" panose="02020603050405020304" pitchFamily="18" charset="0"/>
              </a:rPr>
              <a:t>финансового техникума </a:t>
            </a:r>
            <a:r>
              <a:rPr lang="ru-RU" sz="1050" b="1" dirty="0">
                <a:solidFill>
                  <a:srgbClr val="002060"/>
                </a:solidFill>
                <a:latin typeface="Times New Roman" panose="02020603050405020304" pitchFamily="18" charset="0"/>
                <a:cs typeface="Times New Roman" panose="02020603050405020304" pitchFamily="18" charset="0"/>
              </a:rPr>
              <a:t>в столице Грузии Тбилиси. </a:t>
            </a:r>
          </a:p>
          <a:p>
            <a:pPr algn="just"/>
            <a:r>
              <a:rPr lang="ru-RU" sz="1050" b="1" dirty="0">
                <a:solidFill>
                  <a:srgbClr val="002060"/>
                </a:solidFill>
                <a:latin typeface="Times New Roman" panose="02020603050405020304" pitchFamily="18" charset="0"/>
                <a:cs typeface="Times New Roman" panose="02020603050405020304" pitchFamily="18" charset="0"/>
              </a:rPr>
              <a:t>   В Красной Армии в 1936-1939 гг. После увольнения в </a:t>
            </a:r>
            <a:r>
              <a:rPr lang="ru-RU" sz="1050" b="1" dirty="0" smtClean="0">
                <a:solidFill>
                  <a:srgbClr val="002060"/>
                </a:solidFill>
                <a:latin typeface="Times New Roman" panose="02020603050405020304" pitchFamily="18" charset="0"/>
                <a:cs typeface="Times New Roman" panose="02020603050405020304" pitchFamily="18" charset="0"/>
              </a:rPr>
              <a:t>запас, с </a:t>
            </a:r>
            <a:r>
              <a:rPr lang="ru-RU" sz="1050" b="1" dirty="0">
                <a:solidFill>
                  <a:srgbClr val="002060"/>
                </a:solidFill>
                <a:latin typeface="Times New Roman" panose="02020603050405020304" pitchFamily="18" charset="0"/>
                <a:cs typeface="Times New Roman" panose="02020603050405020304" pitchFamily="18" charset="0"/>
              </a:rPr>
              <a:t>1939 по 1941 работает директором Курсавского </a:t>
            </a:r>
            <a:r>
              <a:rPr lang="ru-RU" sz="1050" b="1" dirty="0" smtClean="0">
                <a:solidFill>
                  <a:srgbClr val="002060"/>
                </a:solidFill>
                <a:latin typeface="Times New Roman" panose="02020603050405020304" pitchFamily="18" charset="0"/>
                <a:cs typeface="Times New Roman" panose="02020603050405020304" pitchFamily="18" charset="0"/>
              </a:rPr>
              <a:t>детского дома </a:t>
            </a:r>
            <a:r>
              <a:rPr lang="ru-RU" sz="1050" b="1" dirty="0">
                <a:solidFill>
                  <a:srgbClr val="002060"/>
                </a:solidFill>
                <a:latin typeface="Times New Roman" panose="02020603050405020304" pitchFamily="18" charset="0"/>
                <a:cs typeface="Times New Roman" panose="02020603050405020304" pitchFamily="18" charset="0"/>
              </a:rPr>
              <a:t>в селе Красноярское Курсавского района </a:t>
            </a:r>
            <a:r>
              <a:rPr lang="ru-RU" sz="1050" b="1" dirty="0" smtClean="0">
                <a:solidFill>
                  <a:srgbClr val="002060"/>
                </a:solidFill>
                <a:latin typeface="Times New Roman" panose="02020603050405020304" pitchFamily="18" charset="0"/>
                <a:cs typeface="Times New Roman" panose="02020603050405020304" pitchFamily="18" charset="0"/>
              </a:rPr>
              <a:t>Ставропольского края</a:t>
            </a:r>
            <a:r>
              <a:rPr lang="ru-RU" sz="1050" b="1" dirty="0">
                <a:solidFill>
                  <a:srgbClr val="002060"/>
                </a:solidFill>
                <a:latin typeface="Times New Roman" panose="02020603050405020304" pitchFamily="18" charset="0"/>
                <a:cs typeface="Times New Roman" panose="02020603050405020304" pitchFamily="18" charset="0"/>
              </a:rPr>
              <a:t>, куда в 1938 году переехала его семья</a:t>
            </a:r>
            <a:r>
              <a:rPr lang="ru-RU" sz="1050" b="1" dirty="0" smtClean="0">
                <a:solidFill>
                  <a:srgbClr val="002060"/>
                </a:solidFill>
                <a:latin typeface="Times New Roman" panose="02020603050405020304" pitchFamily="18" charset="0"/>
                <a:cs typeface="Times New Roman" panose="02020603050405020304" pitchFamily="18" charset="0"/>
              </a:rPr>
              <a:t>.</a:t>
            </a:r>
          </a:p>
          <a:p>
            <a:pPr algn="just"/>
            <a:r>
              <a:rPr lang="ru-RU" sz="1050" b="1" dirty="0">
                <a:solidFill>
                  <a:srgbClr val="002060"/>
                </a:solidFill>
                <a:latin typeface="Times New Roman" panose="02020603050405020304" pitchFamily="18" charset="0"/>
                <a:cs typeface="Times New Roman" panose="02020603050405020304" pitchFamily="18" charset="0"/>
              </a:rPr>
              <a:t> В Красную Армию призван в 1941 году. В том же году окончил курсы «Выстрел».</a:t>
            </a:r>
          </a:p>
          <a:p>
            <a:pPr algn="just"/>
            <a:r>
              <a:rPr lang="ru-RU" sz="1050" b="1" dirty="0">
                <a:solidFill>
                  <a:srgbClr val="002060"/>
                </a:solidFill>
                <a:latin typeface="Times New Roman" panose="02020603050405020304" pitchFamily="18" charset="0"/>
                <a:cs typeface="Times New Roman" panose="02020603050405020304" pitchFamily="18" charset="0"/>
              </a:rPr>
              <a:t>   Участник Великой Отечественной войны с июня 1941 года. </a:t>
            </a:r>
          </a:p>
          <a:p>
            <a:pPr algn="just"/>
            <a:r>
              <a:rPr lang="ru-RU" sz="1050" b="1" dirty="0">
                <a:solidFill>
                  <a:srgbClr val="002060"/>
                </a:solidFill>
                <a:latin typeface="Times New Roman" panose="02020603050405020304" pitchFamily="18" charset="0"/>
                <a:cs typeface="Times New Roman" panose="02020603050405020304" pitchFamily="18" charset="0"/>
              </a:rPr>
              <a:t>В 1942 году стрелковый батальон, которым командовал Ф.А.Зубалов, на подступах к </a:t>
            </a:r>
            <a:r>
              <a:rPr lang="ru-RU" sz="1050" b="1" dirty="0" smtClean="0">
                <a:solidFill>
                  <a:srgbClr val="002060"/>
                </a:solidFill>
                <a:latin typeface="Times New Roman" panose="02020603050405020304" pitchFamily="18" charset="0"/>
                <a:cs typeface="Times New Roman" panose="02020603050405020304" pitchFamily="18" charset="0"/>
              </a:rPr>
              <a:t>Сталинграду в </a:t>
            </a:r>
            <a:r>
              <a:rPr lang="ru-RU" sz="1050" b="1" dirty="0">
                <a:solidFill>
                  <a:srgbClr val="002060"/>
                </a:solidFill>
                <a:latin typeface="Times New Roman" panose="02020603050405020304" pitchFamily="18" charset="0"/>
                <a:cs typeface="Times New Roman" panose="02020603050405020304" pitchFamily="18" charset="0"/>
              </a:rPr>
              <a:t>неравном </a:t>
            </a:r>
            <a:r>
              <a:rPr lang="ru-RU" sz="1050" b="1" dirty="0" smtClean="0">
                <a:solidFill>
                  <a:srgbClr val="002060"/>
                </a:solidFill>
                <a:latin typeface="Times New Roman" panose="02020603050405020304" pitchFamily="18" charset="0"/>
                <a:cs typeface="Times New Roman" panose="02020603050405020304" pitchFamily="18" charset="0"/>
              </a:rPr>
              <a:t>и кровопролитном </a:t>
            </a:r>
            <a:r>
              <a:rPr lang="ru-RU" sz="1050" b="1" dirty="0">
                <a:solidFill>
                  <a:srgbClr val="002060"/>
                </a:solidFill>
                <a:latin typeface="Times New Roman" panose="02020603050405020304" pitchFamily="18" charset="0"/>
                <a:cs typeface="Times New Roman" panose="02020603050405020304" pitchFamily="18" charset="0"/>
              </a:rPr>
              <a:t>бою овладел господствующей над местностью высотой «Фигурная</a:t>
            </a:r>
            <a:r>
              <a:rPr lang="ru-RU" sz="1050" b="1" dirty="0" smtClean="0">
                <a:solidFill>
                  <a:srgbClr val="002060"/>
                </a:solidFill>
                <a:latin typeface="Times New Roman" panose="02020603050405020304" pitchFamily="18" charset="0"/>
                <a:cs typeface="Times New Roman" panose="02020603050405020304" pitchFamily="18" charset="0"/>
              </a:rPr>
              <a:t>» </a:t>
            </a:r>
            <a:r>
              <a:rPr lang="ru-RU" sz="1050" b="1" dirty="0">
                <a:solidFill>
                  <a:srgbClr val="002060"/>
                </a:solidFill>
                <a:latin typeface="Times New Roman" panose="02020603050405020304" pitchFamily="18" charset="0"/>
                <a:cs typeface="Times New Roman" panose="02020603050405020304" pitchFamily="18" charset="0"/>
              </a:rPr>
              <a:t>и важным в стратегическом плане населенным пунктом на правом берегу реки Дон – Новая Калитва </a:t>
            </a:r>
            <a:r>
              <a:rPr lang="ru-RU" sz="1050" b="1" dirty="0" smtClean="0">
                <a:solidFill>
                  <a:srgbClr val="002060"/>
                </a:solidFill>
                <a:latin typeface="Times New Roman" panose="02020603050405020304" pitchFamily="18" charset="0"/>
                <a:cs typeface="Times New Roman" panose="02020603050405020304" pitchFamily="18" charset="0"/>
              </a:rPr>
              <a:t>(</a:t>
            </a:r>
            <a:r>
              <a:rPr lang="ru-RU" sz="1050" b="1" dirty="0">
                <a:solidFill>
                  <a:srgbClr val="002060"/>
                </a:solidFill>
                <a:latin typeface="Times New Roman" panose="02020603050405020304" pitchFamily="18" charset="0"/>
                <a:cs typeface="Times New Roman" panose="02020603050405020304" pitchFamily="18" charset="0"/>
              </a:rPr>
              <a:t>Воронежская область), обеспечив прорыв советским войскам</a:t>
            </a:r>
            <a:r>
              <a:rPr lang="ru-RU" sz="1050" b="1" dirty="0" smtClean="0">
                <a:solidFill>
                  <a:srgbClr val="002060"/>
                </a:solidFill>
                <a:latin typeface="Times New Roman" panose="02020603050405020304" pitchFamily="18" charset="0"/>
                <a:cs typeface="Times New Roman" panose="02020603050405020304" pitchFamily="18" charset="0"/>
              </a:rPr>
              <a:t>.</a:t>
            </a:r>
            <a:endParaRPr lang="ru-RU" sz="1050" b="1" dirty="0">
              <a:solidFill>
                <a:srgbClr val="002060"/>
              </a:solidFill>
              <a:latin typeface="Times New Roman" panose="02020603050405020304" pitchFamily="18" charset="0"/>
              <a:cs typeface="Times New Roman" panose="02020603050405020304" pitchFamily="18" charset="0"/>
            </a:endParaRPr>
          </a:p>
          <a:p>
            <a:pPr algn="just"/>
            <a:r>
              <a:rPr lang="ru-RU" sz="1050" b="1" dirty="0">
                <a:solidFill>
                  <a:srgbClr val="002060"/>
                </a:solidFill>
                <a:latin typeface="Times New Roman" panose="02020603050405020304" pitchFamily="18" charset="0"/>
                <a:cs typeface="Times New Roman" panose="02020603050405020304" pitchFamily="18" charset="0"/>
              </a:rPr>
              <a:t>   Командир 3-го стрелкового батальона 184-го стрелкового полка (62-я стрелковая дивизия, 37-я                                            армия, Степной фронт) гвардии капитан Феофилакт Зубалов особо отличился в битве за Днепр. </a:t>
            </a:r>
          </a:p>
          <a:p>
            <a:pPr algn="just"/>
            <a:r>
              <a:rPr lang="ru-RU" sz="1050" b="1" dirty="0">
                <a:solidFill>
                  <a:srgbClr val="002060"/>
                </a:solidFill>
                <a:latin typeface="Times New Roman" panose="02020603050405020304" pitchFamily="18" charset="0"/>
                <a:cs typeface="Times New Roman" panose="02020603050405020304" pitchFamily="18" charset="0"/>
              </a:rPr>
              <a:t>   28 сентября 1943 года Зубалов Ф.А. во главе вверенного ему батальона первым переправился на                                        правый берег реки Днепр и обеспечил захват господствующих высот в районе села Мишурин Рог                Верхнеднепровского района Днепропетровской области Украины.</a:t>
            </a:r>
          </a:p>
          <a:p>
            <a:pPr algn="just"/>
            <a:r>
              <a:rPr lang="ru-RU" sz="1050" b="1" dirty="0">
                <a:solidFill>
                  <a:srgbClr val="002060"/>
                </a:solidFill>
                <a:latin typeface="Times New Roman" panose="02020603050405020304" pitchFamily="18" charset="0"/>
                <a:cs typeface="Times New Roman" panose="02020603050405020304" pitchFamily="18" charset="0"/>
              </a:rPr>
              <a:t>  В течение четырех суток батальон гвардии капитана Зубалова отбил свыше 15-ти контратак                                   гитлеровской пехоты, поддерживаемой эсэсовской танковой дивизией «Мертвая голова», </a:t>
            </a:r>
            <a:r>
              <a:rPr lang="ru-RU" sz="1050" b="1" dirty="0" smtClean="0">
                <a:solidFill>
                  <a:srgbClr val="002060"/>
                </a:solidFill>
                <a:latin typeface="Times New Roman" panose="02020603050405020304" pitchFamily="18" charset="0"/>
                <a:cs typeface="Times New Roman" panose="02020603050405020304" pitchFamily="18" charset="0"/>
              </a:rPr>
              <a:t>уничтожив </a:t>
            </a:r>
            <a:r>
              <a:rPr lang="ru-RU" sz="1050" b="1" dirty="0">
                <a:solidFill>
                  <a:srgbClr val="002060"/>
                </a:solidFill>
                <a:latin typeface="Times New Roman" panose="02020603050405020304" pitchFamily="18" charset="0"/>
                <a:cs typeface="Times New Roman" panose="02020603050405020304" pitchFamily="18" charset="0"/>
              </a:rPr>
              <a:t>15 танков и 6 автомашин противника. Рубеж был удержан. </a:t>
            </a:r>
          </a:p>
          <a:p>
            <a:pPr algn="just"/>
            <a:r>
              <a:rPr lang="ru-RU" sz="1050" b="1" dirty="0">
                <a:solidFill>
                  <a:srgbClr val="002060"/>
                </a:solidFill>
                <a:latin typeface="Times New Roman" panose="02020603050405020304" pitchFamily="18" charset="0"/>
                <a:cs typeface="Times New Roman" panose="02020603050405020304" pitchFamily="18" charset="0"/>
              </a:rPr>
              <a:t>   Указом Президиума Верховного Совета СССР от 20 декабря 1943 года за образцовое выполнение </a:t>
            </a:r>
            <a:r>
              <a:rPr lang="ru-RU" sz="1050" b="1" dirty="0" smtClean="0">
                <a:solidFill>
                  <a:srgbClr val="002060"/>
                </a:solidFill>
                <a:latin typeface="Times New Roman" panose="02020603050405020304" pitchFamily="18" charset="0"/>
                <a:cs typeface="Times New Roman" panose="02020603050405020304" pitchFamily="18" charset="0"/>
              </a:rPr>
              <a:t>боевых </a:t>
            </a:r>
            <a:r>
              <a:rPr lang="ru-RU" sz="1050" b="1" dirty="0">
                <a:solidFill>
                  <a:srgbClr val="002060"/>
                </a:solidFill>
                <a:latin typeface="Times New Roman" panose="02020603050405020304" pitchFamily="18" charset="0"/>
                <a:cs typeface="Times New Roman" panose="02020603050405020304" pitchFamily="18" charset="0"/>
              </a:rPr>
              <a:t>заданий командования на фронте борьбы с немецко-фашистскими захватчиками и </a:t>
            </a:r>
            <a:r>
              <a:rPr lang="ru-RU" sz="1050" b="1" dirty="0" smtClean="0">
                <a:solidFill>
                  <a:srgbClr val="002060"/>
                </a:solidFill>
                <a:latin typeface="Times New Roman" panose="02020603050405020304" pitchFamily="18" charset="0"/>
                <a:cs typeface="Times New Roman" panose="02020603050405020304" pitchFamily="18" charset="0"/>
              </a:rPr>
              <a:t>проявленные </a:t>
            </a:r>
            <a:r>
              <a:rPr lang="ru-RU" sz="1050" b="1" dirty="0">
                <a:solidFill>
                  <a:srgbClr val="002060"/>
                </a:solidFill>
                <a:latin typeface="Times New Roman" panose="02020603050405020304" pitchFamily="18" charset="0"/>
                <a:cs typeface="Times New Roman" panose="02020603050405020304" pitchFamily="18" charset="0"/>
              </a:rPr>
              <a:t>при этом мужество и героизм гвардии капитану Зубалову Феофилакту Андреевичу </a:t>
            </a:r>
            <a:r>
              <a:rPr lang="ru-RU" sz="1050" b="1" dirty="0" smtClean="0">
                <a:solidFill>
                  <a:srgbClr val="002060"/>
                </a:solidFill>
                <a:latin typeface="Times New Roman" panose="02020603050405020304" pitchFamily="18" charset="0"/>
                <a:cs typeface="Times New Roman" panose="02020603050405020304" pitchFamily="18" charset="0"/>
              </a:rPr>
              <a:t>присвоено </a:t>
            </a:r>
            <a:r>
              <a:rPr lang="ru-RU" sz="1050" b="1" dirty="0">
                <a:solidFill>
                  <a:srgbClr val="002060"/>
                </a:solidFill>
                <a:latin typeface="Times New Roman" panose="02020603050405020304" pitchFamily="18" charset="0"/>
                <a:cs typeface="Times New Roman" panose="02020603050405020304" pitchFamily="18" charset="0"/>
              </a:rPr>
              <a:t>звание Героя Советского Союза с вручением ордена Ленина и медали Золотая </a:t>
            </a:r>
            <a:r>
              <a:rPr lang="ru-RU" sz="1050" b="1" dirty="0" smtClean="0">
                <a:solidFill>
                  <a:srgbClr val="002060"/>
                </a:solidFill>
                <a:latin typeface="Times New Roman" panose="02020603050405020304" pitchFamily="18" charset="0"/>
                <a:cs typeface="Times New Roman" panose="02020603050405020304" pitchFamily="18" charset="0"/>
              </a:rPr>
              <a:t>Звезда (</a:t>
            </a:r>
            <a:r>
              <a:rPr lang="ru-RU" sz="1050" b="1" dirty="0">
                <a:solidFill>
                  <a:srgbClr val="002060"/>
                </a:solidFill>
                <a:latin typeface="Times New Roman" panose="02020603050405020304" pitchFamily="18" charset="0"/>
                <a:cs typeface="Times New Roman" panose="02020603050405020304" pitchFamily="18" charset="0"/>
              </a:rPr>
              <a:t>№2627). </a:t>
            </a:r>
          </a:p>
          <a:p>
            <a:pPr algn="just"/>
            <a:r>
              <a:rPr lang="ru-RU" sz="1050" b="1" dirty="0">
                <a:solidFill>
                  <a:srgbClr val="002060"/>
                </a:solidFill>
                <a:latin typeface="Times New Roman" panose="02020603050405020304" pitchFamily="18" charset="0"/>
                <a:cs typeface="Times New Roman" panose="02020603050405020304" pitchFamily="18" charset="0"/>
              </a:rPr>
              <a:t> </a:t>
            </a:r>
            <a:r>
              <a:rPr lang="ru-RU" sz="1050" b="1" dirty="0" smtClean="0">
                <a:solidFill>
                  <a:srgbClr val="002060"/>
                </a:solidFill>
                <a:latin typeface="Times New Roman" panose="02020603050405020304" pitchFamily="18" charset="0"/>
                <a:cs typeface="Times New Roman" panose="02020603050405020304" pitchFamily="18" charset="0"/>
              </a:rPr>
              <a:t>В </a:t>
            </a:r>
            <a:r>
              <a:rPr lang="ru-RU" sz="1050" b="1" dirty="0">
                <a:solidFill>
                  <a:srgbClr val="002060"/>
                </a:solidFill>
                <a:latin typeface="Times New Roman" panose="02020603050405020304" pitchFamily="18" charset="0"/>
                <a:cs typeface="Times New Roman" panose="02020603050405020304" pitchFamily="18" charset="0"/>
              </a:rPr>
              <a:t>1944 году Ф.А.Зубалов окончил ускоренный курс Военной Академии имени М.В.Фрунзе.</a:t>
            </a:r>
          </a:p>
          <a:p>
            <a:pPr algn="just"/>
            <a:r>
              <a:rPr lang="ru-RU" sz="1050" b="1" dirty="0">
                <a:solidFill>
                  <a:srgbClr val="002060"/>
                </a:solidFill>
                <a:latin typeface="Times New Roman" panose="02020603050405020304" pitchFamily="18" charset="0"/>
                <a:cs typeface="Times New Roman" panose="02020603050405020304" pitchFamily="18" charset="0"/>
              </a:rPr>
              <a:t> </a:t>
            </a:r>
            <a:r>
              <a:rPr lang="ru-RU" sz="1050" b="1" dirty="0" smtClean="0">
                <a:solidFill>
                  <a:srgbClr val="002060"/>
                </a:solidFill>
                <a:latin typeface="Times New Roman" panose="02020603050405020304" pitchFamily="18" charset="0"/>
                <a:cs typeface="Times New Roman" panose="02020603050405020304" pitchFamily="18" charset="0"/>
              </a:rPr>
              <a:t>После </a:t>
            </a:r>
            <a:r>
              <a:rPr lang="ru-RU" sz="1050" b="1" dirty="0">
                <a:solidFill>
                  <a:srgbClr val="002060"/>
                </a:solidFill>
                <a:latin typeface="Times New Roman" panose="02020603050405020304" pitchFamily="18" charset="0"/>
                <a:cs typeface="Times New Roman" panose="02020603050405020304" pitchFamily="18" charset="0"/>
              </a:rPr>
              <a:t>войны гвардии майор Зубалов Ф.А. – в запасе. </a:t>
            </a:r>
          </a:p>
          <a:p>
            <a:pPr algn="just"/>
            <a:r>
              <a:rPr lang="ru-RU" sz="1050" b="1" dirty="0">
                <a:solidFill>
                  <a:srgbClr val="002060"/>
                </a:solidFill>
                <a:latin typeface="Times New Roman" panose="02020603050405020304" pitchFamily="18" charset="0"/>
                <a:cs typeface="Times New Roman" panose="02020603050405020304" pitchFamily="18" charset="0"/>
              </a:rPr>
              <a:t> </a:t>
            </a:r>
            <a:r>
              <a:rPr lang="ru-RU" sz="1050" b="1" dirty="0" smtClean="0">
                <a:solidFill>
                  <a:srgbClr val="002060"/>
                </a:solidFill>
                <a:latin typeface="Times New Roman" panose="02020603050405020304" pitchFamily="18" charset="0"/>
                <a:cs typeface="Times New Roman" panose="02020603050405020304" pitchFamily="18" charset="0"/>
              </a:rPr>
              <a:t>Окончил </a:t>
            </a:r>
            <a:r>
              <a:rPr lang="ru-RU" sz="1050" b="1" dirty="0">
                <a:solidFill>
                  <a:srgbClr val="002060"/>
                </a:solidFill>
                <a:latin typeface="Times New Roman" panose="02020603050405020304" pitchFamily="18" charset="0"/>
                <a:cs typeface="Times New Roman" panose="02020603050405020304" pitchFamily="18" charset="0"/>
              </a:rPr>
              <a:t>Всесоюзную школу по подготовке директоров совхозов, а в 1951 году – </a:t>
            </a:r>
            <a:r>
              <a:rPr lang="ru-RU" sz="1050" b="1" dirty="0" smtClean="0">
                <a:solidFill>
                  <a:srgbClr val="002060"/>
                </a:solidFill>
                <a:latin typeface="Times New Roman" panose="02020603050405020304" pitchFamily="18" charset="0"/>
                <a:cs typeface="Times New Roman" panose="02020603050405020304" pitchFamily="18" charset="0"/>
              </a:rPr>
              <a:t>педагогический </a:t>
            </a:r>
            <a:r>
              <a:rPr lang="ru-RU" sz="1050" b="1" dirty="0">
                <a:solidFill>
                  <a:srgbClr val="002060"/>
                </a:solidFill>
                <a:latin typeface="Times New Roman" panose="02020603050405020304" pitchFamily="18" charset="0"/>
                <a:cs typeface="Times New Roman" panose="02020603050405020304" pitchFamily="18" charset="0"/>
              </a:rPr>
              <a:t>институт города Пятигорск Ставропольского края.</a:t>
            </a:r>
          </a:p>
          <a:p>
            <a:pPr algn="just"/>
            <a:r>
              <a:rPr lang="ru-RU" sz="1050" b="1" dirty="0">
                <a:solidFill>
                  <a:srgbClr val="002060"/>
                </a:solidFill>
                <a:latin typeface="Times New Roman" panose="02020603050405020304" pitchFamily="18" charset="0"/>
                <a:cs typeface="Times New Roman" panose="02020603050405020304" pitchFamily="18" charset="0"/>
              </a:rPr>
              <a:t> </a:t>
            </a:r>
            <a:r>
              <a:rPr lang="ru-RU" sz="1050" b="1" dirty="0" smtClean="0">
                <a:solidFill>
                  <a:srgbClr val="002060"/>
                </a:solidFill>
                <a:latin typeface="Times New Roman" panose="02020603050405020304" pitchFamily="18" charset="0"/>
                <a:cs typeface="Times New Roman" panose="02020603050405020304" pitchFamily="18" charset="0"/>
              </a:rPr>
              <a:t>Работал </a:t>
            </a:r>
            <a:r>
              <a:rPr lang="ru-RU" sz="1050" b="1" dirty="0">
                <a:solidFill>
                  <a:srgbClr val="002060"/>
                </a:solidFill>
                <a:latin typeface="Times New Roman" panose="02020603050405020304" pitchFamily="18" charset="0"/>
                <a:cs typeface="Times New Roman" panose="02020603050405020304" pitchFamily="18" charset="0"/>
              </a:rPr>
              <a:t>на различных административно-хозяйственных должностях в </a:t>
            </a:r>
            <a:r>
              <a:rPr lang="ru-RU" sz="1050" b="1" dirty="0" smtClean="0">
                <a:solidFill>
                  <a:srgbClr val="002060"/>
                </a:solidFill>
                <a:latin typeface="Times New Roman" panose="02020603050405020304" pitchFamily="18" charset="0"/>
                <a:cs typeface="Times New Roman" panose="02020603050405020304" pitchFamily="18" charset="0"/>
              </a:rPr>
              <a:t>Кабардино-Балкарии, Грузии</a:t>
            </a:r>
            <a:r>
              <a:rPr lang="ru-RU" sz="1050" b="1" dirty="0">
                <a:solidFill>
                  <a:srgbClr val="002060"/>
                </a:solidFill>
                <a:latin typeface="Times New Roman" panose="02020603050405020304" pitchFamily="18" charset="0"/>
                <a:cs typeface="Times New Roman" panose="02020603050405020304" pitchFamily="18" charset="0"/>
              </a:rPr>
              <a:t>, директором Ессентукского откормочного совхоза Ставропольского края.</a:t>
            </a:r>
          </a:p>
          <a:p>
            <a:pPr algn="ctr"/>
            <a:r>
              <a:rPr lang="ru-RU" sz="105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ПАМЯТЬ</a:t>
            </a:r>
            <a:r>
              <a:rPr lang="ru-RU" sz="1050" b="1" dirty="0">
                <a:solidFill>
                  <a:srgbClr val="002060"/>
                </a:solidFill>
                <a:latin typeface="Times New Roman" panose="02020603050405020304" pitchFamily="18" charset="0"/>
                <a:cs typeface="Times New Roman" panose="02020603050405020304" pitchFamily="18" charset="0"/>
              </a:rPr>
              <a:t>. </a:t>
            </a:r>
          </a:p>
          <a:p>
            <a:pPr algn="just"/>
            <a:r>
              <a:rPr lang="ru-RU" sz="1050" b="1" dirty="0">
                <a:solidFill>
                  <a:srgbClr val="002060"/>
                </a:solidFill>
                <a:latin typeface="Times New Roman" panose="02020603050405020304" pitchFamily="18" charset="0"/>
                <a:cs typeface="Times New Roman" panose="02020603050405020304" pitchFamily="18" charset="0"/>
              </a:rPr>
              <a:t>  Именем Ф.А.Зубалова названы улицы в селе Константиновском Предгорного района, в </a:t>
            </a:r>
          </a:p>
          <a:p>
            <a:pPr algn="just"/>
            <a:r>
              <a:rPr lang="ru-RU" sz="1050" b="1" dirty="0">
                <a:solidFill>
                  <a:srgbClr val="002060"/>
                </a:solidFill>
                <a:latin typeface="Times New Roman" panose="02020603050405020304" pitchFamily="18" charset="0"/>
                <a:cs typeface="Times New Roman" panose="02020603050405020304" pitchFamily="18" charset="0"/>
              </a:rPr>
              <a:t>Ессентуках, в Цалке (Грузия), в селе Пипена (Молдова). На родине героя в селе Гуниакала его </a:t>
            </a:r>
          </a:p>
          <a:p>
            <a:pPr algn="just"/>
            <a:r>
              <a:rPr lang="ru-RU" sz="1050" b="1" dirty="0">
                <a:solidFill>
                  <a:srgbClr val="002060"/>
                </a:solidFill>
                <a:latin typeface="Times New Roman" panose="02020603050405020304" pitchFamily="18" charset="0"/>
                <a:cs typeface="Times New Roman" panose="02020603050405020304" pitchFamily="18" charset="0"/>
              </a:rPr>
              <a:t>именем названа средняя школа. В 1972 году на фасаде здания средней школы села Красноярского </a:t>
            </a:r>
          </a:p>
          <a:p>
            <a:pPr algn="just"/>
            <a:r>
              <a:rPr lang="ru-RU" sz="1050" b="1" dirty="0">
                <a:solidFill>
                  <a:srgbClr val="002060"/>
                </a:solidFill>
                <a:latin typeface="Times New Roman" panose="02020603050405020304" pitchFamily="18" charset="0"/>
                <a:cs typeface="Times New Roman" panose="02020603050405020304" pitchFamily="18" charset="0"/>
              </a:rPr>
              <a:t>Ставропольского края установлена мемориальная доска.</a:t>
            </a:r>
          </a:p>
        </p:txBody>
      </p:sp>
      <p:sp>
        <p:nvSpPr>
          <p:cNvPr id="3" name="Прямоугольник 2"/>
          <p:cNvSpPr/>
          <p:nvPr/>
        </p:nvSpPr>
        <p:spPr>
          <a:xfrm>
            <a:off x="1471217" y="116632"/>
            <a:ext cx="4572000" cy="769441"/>
          </a:xfrm>
          <a:prstGeom prst="rect">
            <a:avLst/>
          </a:prstGeom>
        </p:spPr>
        <p:txBody>
          <a:bodyPr>
            <a:spAutoFit/>
          </a:bodyPr>
          <a:lstStyle/>
          <a:p>
            <a:pPr algn="ctr"/>
            <a:r>
              <a:rPr lang="ru-RU" sz="1100" b="1" dirty="0">
                <a:solidFill>
                  <a:srgbClr val="C00000"/>
                </a:solidFill>
                <a:latin typeface="Times New Roman" panose="02020603050405020304" pitchFamily="18" charset="0"/>
                <a:cs typeface="Times New Roman" panose="02020603050405020304" pitchFamily="18" charset="0"/>
              </a:rPr>
              <a:t>Зубалов Феофилакт </a:t>
            </a:r>
            <a:r>
              <a:rPr lang="ru-RU" sz="1100" b="1" dirty="0" smtClean="0">
                <a:solidFill>
                  <a:srgbClr val="C00000"/>
                </a:solidFill>
                <a:latin typeface="Times New Roman" panose="02020603050405020304" pitchFamily="18" charset="0"/>
                <a:cs typeface="Times New Roman" panose="02020603050405020304" pitchFamily="18" charset="0"/>
              </a:rPr>
              <a:t>Андреевич (15.09.1915 </a:t>
            </a:r>
            <a:r>
              <a:rPr lang="ru-RU" sz="1100" b="1" dirty="0">
                <a:solidFill>
                  <a:srgbClr val="C00000"/>
                </a:solidFill>
                <a:latin typeface="Times New Roman" panose="02020603050405020304" pitchFamily="18" charset="0"/>
                <a:cs typeface="Times New Roman" panose="02020603050405020304" pitchFamily="18" charset="0"/>
              </a:rPr>
              <a:t>-10.09.1968</a:t>
            </a:r>
            <a:r>
              <a:rPr lang="ru-RU" sz="1100" b="1" dirty="0" smtClean="0">
                <a:solidFill>
                  <a:srgbClr val="C00000"/>
                </a:solidFill>
                <a:latin typeface="Times New Roman" panose="02020603050405020304" pitchFamily="18" charset="0"/>
                <a:cs typeface="Times New Roman" panose="02020603050405020304" pitchFamily="18" charset="0"/>
              </a:rPr>
              <a:t>)</a:t>
            </a:r>
            <a:endParaRPr lang="ru-RU" sz="1100" b="1" dirty="0">
              <a:solidFill>
                <a:srgbClr val="002060"/>
              </a:solidFill>
              <a:latin typeface="Times New Roman" panose="02020603050405020304" pitchFamily="18" charset="0"/>
              <a:cs typeface="Times New Roman" panose="02020603050405020304" pitchFamily="18" charset="0"/>
            </a:endParaRPr>
          </a:p>
          <a:p>
            <a:r>
              <a:rPr lang="ru-RU" sz="1100" b="1" i="1" dirty="0">
                <a:solidFill>
                  <a:schemeClr val="accent3">
                    <a:lumMod val="50000"/>
                  </a:schemeClr>
                </a:solidFill>
                <a:latin typeface="Times New Roman" panose="02020603050405020304" pitchFamily="18" charset="0"/>
                <a:cs typeface="Times New Roman" panose="02020603050405020304" pitchFamily="18" charset="0"/>
              </a:rPr>
              <a:t>   Герой Советского Союза. Командир 184-го стрелкового</a:t>
            </a:r>
          </a:p>
          <a:p>
            <a:r>
              <a:rPr lang="ru-RU" sz="1100" b="1" i="1" dirty="0">
                <a:solidFill>
                  <a:schemeClr val="accent3">
                    <a:lumMod val="50000"/>
                  </a:schemeClr>
                </a:solidFill>
                <a:latin typeface="Times New Roman" panose="02020603050405020304" pitchFamily="18" charset="0"/>
                <a:cs typeface="Times New Roman" panose="02020603050405020304" pitchFamily="18" charset="0"/>
              </a:rPr>
              <a:t> полка 62-й Гвардейской стрелковой дивизии 37-й армии </a:t>
            </a:r>
          </a:p>
          <a:p>
            <a:r>
              <a:rPr lang="ru-RU" sz="1100" b="1" i="1" dirty="0">
                <a:solidFill>
                  <a:schemeClr val="accent3">
                    <a:lumMod val="50000"/>
                  </a:schemeClr>
                </a:solidFill>
                <a:latin typeface="Times New Roman" panose="02020603050405020304" pitchFamily="18" charset="0"/>
                <a:cs typeface="Times New Roman" panose="02020603050405020304" pitchFamily="18" charset="0"/>
              </a:rPr>
              <a:t>Степного фронта, гвардии капитан. </a:t>
            </a:r>
          </a:p>
        </p:txBody>
      </p:sp>
    </p:spTree>
    <p:extLst>
      <p:ext uri="{BB962C8B-B14F-4D97-AF65-F5344CB8AC3E}">
        <p14:creationId xmlns:p14="http://schemas.microsoft.com/office/powerpoint/2010/main" val="1724976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37173" y="188640"/>
            <a:ext cx="6564557"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a:solidFill>
                  <a:srgbClr val="002060"/>
                </a:solidFill>
                <a:effectLst>
                  <a:outerShdw blurRad="38100" dist="38100" dir="2700000" algn="tl">
                    <a:srgbClr val="000000">
                      <a:alpha val="43137"/>
                    </a:srgbClr>
                  </a:outerShdw>
                </a:effectLst>
              </a:rPr>
              <a:t>Колпакчи Владимир Яковлевич </a:t>
            </a:r>
          </a:p>
          <a:p>
            <a:pPr algn="ctr"/>
            <a:r>
              <a:rPr lang="el-GR" sz="3900" b="1" i="1" dirty="0">
                <a:solidFill>
                  <a:srgbClr val="C00000"/>
                </a:solidFill>
                <a:effectLst>
                  <a:outerShdw blurRad="38100" dist="38100" dir="2700000" algn="tl">
                    <a:srgbClr val="000000">
                      <a:alpha val="43137"/>
                    </a:srgbClr>
                  </a:outerShdw>
                </a:effectLst>
              </a:rPr>
              <a:t>Βλαντίμιρ</a:t>
            </a:r>
            <a:r>
              <a:rPr lang="ru-RU" sz="3900" b="1" i="1" dirty="0" smtClean="0">
                <a:solidFill>
                  <a:srgbClr val="C00000"/>
                </a:solidFill>
                <a:effectLst>
                  <a:outerShdw blurRad="38100" dist="38100" dir="2700000" algn="tl">
                    <a:srgbClr val="000000">
                      <a:alpha val="43137"/>
                    </a:srgbClr>
                  </a:outerShdw>
                </a:effectLst>
              </a:rPr>
              <a:t> Κολπακτσί</a:t>
            </a:r>
          </a:p>
          <a:p>
            <a:pPr algn="ctr"/>
            <a:r>
              <a:rPr lang="ru-RU" sz="3900" i="1" dirty="0">
                <a:solidFill>
                  <a:srgbClr val="002060"/>
                </a:solidFill>
                <a:effectLst>
                  <a:outerShdw blurRad="38100" dist="38100" dir="2700000" algn="tl">
                    <a:srgbClr val="000000">
                      <a:alpha val="43137"/>
                    </a:srgbClr>
                  </a:outerShdw>
                </a:effectLst>
              </a:rPr>
              <a:t> (7.09.1899-1961)</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691" y="3068960"/>
            <a:ext cx="2088232" cy="3070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3868687" y="3588761"/>
            <a:ext cx="4968552" cy="1015663"/>
          </a:xfrm>
          <a:prstGeom prst="rect">
            <a:avLst/>
          </a:prstGeom>
        </p:spPr>
        <p:txBody>
          <a:bodyPr wrap="square">
            <a:spAutoFit/>
          </a:bodyPr>
          <a:lstStyle/>
          <a:p>
            <a:r>
              <a:rPr lang="ru-RU" sz="2000" b="1" dirty="0">
                <a:solidFill>
                  <a:srgbClr val="002060"/>
                </a:solidFill>
              </a:rPr>
              <a:t>Герой Советского Союза. </a:t>
            </a:r>
          </a:p>
          <a:p>
            <a:r>
              <a:rPr lang="ru-RU" sz="2000" b="1" dirty="0">
                <a:solidFill>
                  <a:srgbClr val="002060"/>
                </a:solidFill>
              </a:rPr>
              <a:t>  На военной службе с 1916 г., младший унтер-офицер. </a:t>
            </a:r>
          </a:p>
        </p:txBody>
      </p:sp>
    </p:spTree>
    <p:extLst>
      <p:ext uri="{BB962C8B-B14F-4D97-AF65-F5344CB8AC3E}">
        <p14:creationId xmlns:p14="http://schemas.microsoft.com/office/powerpoint/2010/main" val="871773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02" y="188640"/>
            <a:ext cx="1224136" cy="180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19672" y="367851"/>
            <a:ext cx="4572000" cy="646331"/>
          </a:xfrm>
          <a:prstGeom prst="rect">
            <a:avLst/>
          </a:prstGeom>
        </p:spPr>
        <p:txBody>
          <a:bodyPr>
            <a:spAutoFit/>
          </a:bodyPr>
          <a:lstStyle/>
          <a:p>
            <a:pPr algn="ctr"/>
            <a:r>
              <a:rPr lang="ru-RU" sz="1200" b="1" dirty="0">
                <a:solidFill>
                  <a:srgbClr val="C00000"/>
                </a:solidFill>
                <a:latin typeface="Times New Roman" panose="02020603050405020304" pitchFamily="18" charset="0"/>
                <a:cs typeface="Times New Roman" panose="02020603050405020304" pitchFamily="18" charset="0"/>
              </a:rPr>
              <a:t>Колпакчи Владимир </a:t>
            </a:r>
            <a:r>
              <a:rPr lang="ru-RU" sz="1200" b="1" dirty="0" smtClean="0">
                <a:solidFill>
                  <a:srgbClr val="C00000"/>
                </a:solidFill>
                <a:latin typeface="Times New Roman" panose="02020603050405020304" pitchFamily="18" charset="0"/>
                <a:cs typeface="Times New Roman" panose="02020603050405020304" pitchFamily="18" charset="0"/>
              </a:rPr>
              <a:t>Яковлевич (7.09.1899-1961</a:t>
            </a:r>
            <a:r>
              <a:rPr lang="ru-RU" sz="1200" b="1" dirty="0">
                <a:solidFill>
                  <a:srgbClr val="C00000"/>
                </a:solidFill>
                <a:latin typeface="Times New Roman" panose="02020603050405020304" pitchFamily="18" charset="0"/>
                <a:cs typeface="Times New Roman" panose="02020603050405020304" pitchFamily="18" charset="0"/>
              </a:rPr>
              <a:t>)</a:t>
            </a:r>
          </a:p>
          <a:p>
            <a:r>
              <a:rPr lang="ru-RU" sz="1200" dirty="0">
                <a:solidFill>
                  <a:srgbClr val="002060"/>
                </a:solidFill>
                <a:latin typeface="Times New Roman" panose="02020603050405020304" pitchFamily="18" charset="0"/>
                <a:cs typeface="Times New Roman" panose="02020603050405020304" pitchFamily="18" charset="0"/>
              </a:rPr>
              <a:t>   </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Герой Советского Союза. </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На военной службе с 1916 г., младший унтер-офицер. </a:t>
            </a:r>
          </a:p>
        </p:txBody>
      </p:sp>
      <p:sp>
        <p:nvSpPr>
          <p:cNvPr id="3" name="Прямоугольник 2"/>
          <p:cNvSpPr/>
          <p:nvPr/>
        </p:nvSpPr>
        <p:spPr>
          <a:xfrm>
            <a:off x="1619672" y="1268760"/>
            <a:ext cx="6840760" cy="2862322"/>
          </a:xfrm>
          <a:prstGeom prst="rect">
            <a:avLst/>
          </a:prstGeom>
        </p:spPr>
        <p:txBody>
          <a:bodyPr wrap="square">
            <a:spAutoFit/>
          </a:bodyPr>
          <a:lstStyle/>
          <a:p>
            <a:pPr algn="just"/>
            <a:r>
              <a:rPr lang="ru-RU" sz="1200" dirty="0">
                <a:solidFill>
                  <a:srgbClr val="002060"/>
                </a:solidFill>
                <a:latin typeface="Times New Roman" panose="02020603050405020304" pitchFamily="18" charset="0"/>
                <a:cs typeface="Times New Roman" panose="02020603050405020304" pitchFamily="18" charset="0"/>
              </a:rPr>
              <a:t>В 1917 году в составе красногвардейского отряда </a:t>
            </a:r>
            <a:r>
              <a:rPr lang="ru-RU" sz="1200" dirty="0" smtClean="0">
                <a:solidFill>
                  <a:srgbClr val="002060"/>
                </a:solidFill>
                <a:latin typeface="Times New Roman" panose="02020603050405020304" pitchFamily="18" charset="0"/>
                <a:cs typeface="Times New Roman" panose="02020603050405020304" pitchFamily="18" charset="0"/>
              </a:rPr>
              <a:t>участвовал в </a:t>
            </a:r>
            <a:r>
              <a:rPr lang="ru-RU" sz="1200" dirty="0">
                <a:solidFill>
                  <a:srgbClr val="002060"/>
                </a:solidFill>
                <a:latin typeface="Times New Roman" panose="02020603050405020304" pitchFamily="18" charset="0"/>
                <a:cs typeface="Times New Roman" panose="02020603050405020304" pitchFamily="18" charset="0"/>
              </a:rPr>
              <a:t>штурме Зимнего дворца. В Красной Армии с 1918 года. </a:t>
            </a:r>
          </a:p>
          <a:p>
            <a:pPr algn="just"/>
            <a:r>
              <a:rPr lang="ru-RU" sz="1200" dirty="0">
                <a:solidFill>
                  <a:srgbClr val="002060"/>
                </a:solidFill>
                <a:latin typeface="Times New Roman" panose="02020603050405020304" pitchFamily="18" charset="0"/>
                <a:cs typeface="Times New Roman" panose="02020603050405020304" pitchFamily="18" charset="0"/>
              </a:rPr>
              <a:t>Участник Гражданской войны и боев против басмачей.</a:t>
            </a:r>
          </a:p>
          <a:p>
            <a:pPr algn="just"/>
            <a:r>
              <a:rPr lang="ru-RU" sz="1200" dirty="0">
                <a:solidFill>
                  <a:srgbClr val="002060"/>
                </a:solidFill>
                <a:latin typeface="Times New Roman" panose="02020603050405020304" pitchFamily="18" charset="0"/>
                <a:cs typeface="Times New Roman" panose="02020603050405020304" pitchFamily="18" charset="0"/>
              </a:rPr>
              <a:t>   В 1928 году окончил Военную академию им. М.В.Фрунзе</a:t>
            </a:r>
            <a:r>
              <a:rPr lang="ru-RU" sz="1200" dirty="0" smtClean="0">
                <a:solidFill>
                  <a:srgbClr val="002060"/>
                </a:solidFill>
                <a:latin typeface="Times New Roman" panose="02020603050405020304" pitchFamily="18" charset="0"/>
                <a:cs typeface="Times New Roman" panose="02020603050405020304" pitchFamily="18" charset="0"/>
              </a:rPr>
              <a:t>.</a:t>
            </a:r>
          </a:p>
          <a:p>
            <a:pPr algn="just"/>
            <a:r>
              <a:rPr lang="ru-RU" sz="1200" dirty="0">
                <a:solidFill>
                  <a:srgbClr val="002060"/>
                </a:solidFill>
                <a:latin typeface="Times New Roman" panose="02020603050405020304" pitchFamily="18" charset="0"/>
                <a:cs typeface="Times New Roman" panose="02020603050405020304" pitchFamily="18" charset="0"/>
              </a:rPr>
              <a:t>Участник национально-революционной борьбы испанского народа (1936-1939).</a:t>
            </a:r>
          </a:p>
          <a:p>
            <a:pPr algn="just"/>
            <a:r>
              <a:rPr lang="ru-RU" sz="1200" dirty="0">
                <a:solidFill>
                  <a:srgbClr val="002060"/>
                </a:solidFill>
                <a:latin typeface="Times New Roman" panose="02020603050405020304" pitchFamily="18" charset="0"/>
                <a:cs typeface="Times New Roman" panose="02020603050405020304" pitchFamily="18" charset="0"/>
              </a:rPr>
              <a:t>   Участник Великой Отечественной войны с июня 1941 года.</a:t>
            </a:r>
          </a:p>
          <a:p>
            <a:pPr algn="just"/>
            <a:r>
              <a:rPr lang="ru-RU" sz="1200" dirty="0">
                <a:solidFill>
                  <a:srgbClr val="002060"/>
                </a:solidFill>
                <a:latin typeface="Times New Roman" panose="02020603050405020304" pitchFamily="18" charset="0"/>
                <a:cs typeface="Times New Roman" panose="02020603050405020304" pitchFamily="18" charset="0"/>
              </a:rPr>
              <a:t>Командующий 69-й армией, 1-й Белорусский фронт, генерал-полковник.</a:t>
            </a:r>
          </a:p>
          <a:p>
            <a:pPr algn="just"/>
            <a:r>
              <a:rPr lang="ru-RU" sz="1200" dirty="0">
                <a:solidFill>
                  <a:srgbClr val="002060"/>
                </a:solidFill>
                <a:latin typeface="Times New Roman" panose="02020603050405020304" pitchFamily="18" charset="0"/>
                <a:cs typeface="Times New Roman" panose="02020603050405020304" pitchFamily="18" charset="0"/>
              </a:rPr>
              <a:t>   В Висло-Одерской операции, в которой войска армии форсировали сходу Одер </a:t>
            </a:r>
            <a:r>
              <a:rPr lang="ru-RU" sz="1200" dirty="0" smtClean="0">
                <a:solidFill>
                  <a:srgbClr val="002060"/>
                </a:solidFill>
                <a:latin typeface="Times New Roman" panose="02020603050405020304" pitchFamily="18" charset="0"/>
                <a:cs typeface="Times New Roman" panose="02020603050405020304" pitchFamily="18" charset="0"/>
              </a:rPr>
              <a:t>севернее </a:t>
            </a:r>
            <a:r>
              <a:rPr lang="ru-RU" sz="1200" dirty="0">
                <a:solidFill>
                  <a:srgbClr val="002060"/>
                </a:solidFill>
                <a:latin typeface="Times New Roman" panose="02020603050405020304" pitchFamily="18" charset="0"/>
                <a:cs typeface="Times New Roman" panose="02020603050405020304" pitchFamily="18" charset="0"/>
              </a:rPr>
              <a:t>и южнее города Франкфурт (Германия), проявил мужество и героизм.</a:t>
            </a:r>
          </a:p>
          <a:p>
            <a:pPr algn="just"/>
            <a:r>
              <a:rPr lang="ru-RU" sz="1200" dirty="0">
                <a:solidFill>
                  <a:srgbClr val="002060"/>
                </a:solidFill>
                <a:latin typeface="Times New Roman" panose="02020603050405020304" pitchFamily="18" charset="0"/>
                <a:cs typeface="Times New Roman" panose="02020603050405020304" pitchFamily="18" charset="0"/>
              </a:rPr>
              <a:t>   После войны командовал войсками ВО. В 1951 окончил Высшие академические </a:t>
            </a:r>
            <a:r>
              <a:rPr lang="ru-RU" sz="1200" dirty="0" smtClean="0">
                <a:solidFill>
                  <a:srgbClr val="002060"/>
                </a:solidFill>
                <a:latin typeface="Times New Roman" panose="02020603050405020304" pitchFamily="18" charset="0"/>
                <a:cs typeface="Times New Roman" panose="02020603050405020304" pitchFamily="18" charset="0"/>
              </a:rPr>
              <a:t>курсы </a:t>
            </a:r>
            <a:r>
              <a:rPr lang="ru-RU" sz="1200" dirty="0">
                <a:solidFill>
                  <a:srgbClr val="002060"/>
                </a:solidFill>
                <a:latin typeface="Times New Roman" panose="02020603050405020304" pitchFamily="18" charset="0"/>
                <a:cs typeface="Times New Roman" panose="02020603050405020304" pitchFamily="18" charset="0"/>
              </a:rPr>
              <a:t>при Военной академии Генштаба, с 1956 г. работал в центральном аппарате </a:t>
            </a:r>
            <a:r>
              <a:rPr lang="ru-RU" sz="1200" dirty="0" smtClean="0">
                <a:solidFill>
                  <a:srgbClr val="002060"/>
                </a:solidFill>
                <a:latin typeface="Times New Roman" panose="02020603050405020304" pitchFamily="18" charset="0"/>
                <a:cs typeface="Times New Roman" panose="02020603050405020304" pitchFamily="18" charset="0"/>
              </a:rPr>
              <a:t>МО </a:t>
            </a:r>
            <a:r>
              <a:rPr lang="ru-RU" sz="1200" dirty="0">
                <a:solidFill>
                  <a:srgbClr val="002060"/>
                </a:solidFill>
                <a:latin typeface="Times New Roman" panose="02020603050405020304" pitchFamily="18" charset="0"/>
                <a:cs typeface="Times New Roman" panose="02020603050405020304" pitchFamily="18" charset="0"/>
              </a:rPr>
              <a:t>СССР.</a:t>
            </a:r>
          </a:p>
          <a:p>
            <a:pPr algn="just"/>
            <a:r>
              <a:rPr lang="ru-RU" sz="1200" dirty="0">
                <a:solidFill>
                  <a:srgbClr val="002060"/>
                </a:solidFill>
                <a:latin typeface="Times New Roman" panose="02020603050405020304" pitchFamily="18" charset="0"/>
                <a:cs typeface="Times New Roman" panose="02020603050405020304" pitchFamily="18" charset="0"/>
              </a:rPr>
              <a:t>   Награжден 3 орденами Ленина, 3  - Красного Знамени, 3 ордена Суворова 1 ст</a:t>
            </a:r>
            <a:r>
              <a:rPr lang="ru-RU" sz="1200" dirty="0" smtClean="0">
                <a:solidFill>
                  <a:srgbClr val="002060"/>
                </a:solidFill>
                <a:latin typeface="Times New Roman" panose="02020603050405020304" pitchFamily="18" charset="0"/>
                <a:cs typeface="Times New Roman" panose="02020603050405020304" pitchFamily="18" charset="0"/>
              </a:rPr>
              <a:t>., 2 </a:t>
            </a:r>
            <a:r>
              <a:rPr lang="ru-RU" sz="1200" dirty="0">
                <a:solidFill>
                  <a:srgbClr val="002060"/>
                </a:solidFill>
                <a:latin typeface="Times New Roman" panose="02020603050405020304" pitchFamily="18" charset="0"/>
                <a:cs typeface="Times New Roman" panose="02020603050405020304" pitchFamily="18" charset="0"/>
              </a:rPr>
              <a:t>орденами Кутузова 1 ст., орденом Красной Звезды, медалями, </a:t>
            </a:r>
            <a:r>
              <a:rPr lang="ru-RU" sz="1200" dirty="0" smtClean="0">
                <a:solidFill>
                  <a:srgbClr val="002060"/>
                </a:solidFill>
                <a:latin typeface="Times New Roman" panose="02020603050405020304" pitchFamily="18" charset="0"/>
                <a:cs typeface="Times New Roman" panose="02020603050405020304" pitchFamily="18" charset="0"/>
              </a:rPr>
              <a:t>иностранными наградами</a:t>
            </a:r>
            <a:r>
              <a:rPr lang="ru-RU" sz="1200" dirty="0">
                <a:solidFill>
                  <a:srgbClr val="002060"/>
                </a:solidFill>
                <a:latin typeface="Times New Roman" panose="02020603050405020304" pitchFamily="18" charset="0"/>
                <a:cs typeface="Times New Roman" panose="02020603050405020304" pitchFamily="18" charset="0"/>
              </a:rPr>
              <a:t>.  </a:t>
            </a:r>
            <a:endParaRPr lang="ru-RU" sz="1200" dirty="0" smtClean="0">
              <a:solidFill>
                <a:srgbClr val="002060"/>
              </a:solidFill>
              <a:latin typeface="Times New Roman" panose="02020603050405020304" pitchFamily="18" charset="0"/>
              <a:cs typeface="Times New Roman" panose="02020603050405020304" pitchFamily="18" charset="0"/>
            </a:endParaRPr>
          </a:p>
          <a:p>
            <a:pPr algn="just"/>
            <a:r>
              <a:rPr lang="ru-RU" sz="1200" dirty="0" smtClean="0">
                <a:solidFill>
                  <a:srgbClr val="002060"/>
                </a:solidFill>
                <a:latin typeface="Times New Roman" panose="02020603050405020304" pitchFamily="18" charset="0"/>
                <a:cs typeface="Times New Roman" panose="02020603050405020304" pitchFamily="18" charset="0"/>
              </a:rPr>
              <a:t> </a:t>
            </a:r>
            <a:r>
              <a:rPr lang="ru-RU" sz="1200" dirty="0">
                <a:solidFill>
                  <a:srgbClr val="002060"/>
                </a:solidFill>
                <a:latin typeface="Times New Roman" panose="02020603050405020304" pitchFamily="18" charset="0"/>
                <a:cs typeface="Times New Roman" panose="02020603050405020304" pitchFamily="18" charset="0"/>
              </a:rPr>
              <a:t>Погиб при исполнении служебных обязанностей в авиакатастрофе </a:t>
            </a:r>
            <a:r>
              <a:rPr lang="ru-RU" sz="1200" dirty="0" smtClean="0">
                <a:solidFill>
                  <a:srgbClr val="002060"/>
                </a:solidFill>
                <a:latin typeface="Times New Roman" panose="02020603050405020304" pitchFamily="18" charset="0"/>
                <a:cs typeface="Times New Roman" panose="02020603050405020304" pitchFamily="18" charset="0"/>
              </a:rPr>
              <a:t>17.05.1961 </a:t>
            </a:r>
            <a:r>
              <a:rPr lang="ru-RU" sz="1200" dirty="0">
                <a:solidFill>
                  <a:srgbClr val="002060"/>
                </a:solidFill>
                <a:latin typeface="Times New Roman" panose="02020603050405020304" pitchFamily="18" charset="0"/>
                <a:cs typeface="Times New Roman" panose="02020603050405020304" pitchFamily="18" charset="0"/>
              </a:rPr>
              <a:t>года.</a:t>
            </a:r>
          </a:p>
          <a:p>
            <a:pPr algn="just"/>
            <a:endParaRPr lang="ru-RU"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47276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3140968"/>
            <a:ext cx="210946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691680" y="332656"/>
            <a:ext cx="6768752"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smtClean="0">
                <a:solidFill>
                  <a:srgbClr val="002060"/>
                </a:solidFill>
                <a:effectLst>
                  <a:outerShdw blurRad="38100" dist="38100" dir="2700000" algn="tl">
                    <a:srgbClr val="000000">
                      <a:alpha val="43137"/>
                    </a:srgbClr>
                  </a:outerShdw>
                </a:effectLst>
              </a:rPr>
              <a:t>Котанов Федор </a:t>
            </a:r>
            <a:r>
              <a:rPr lang="ru-RU" sz="3900" b="1" i="1" dirty="0">
                <a:solidFill>
                  <a:srgbClr val="002060"/>
                </a:solidFill>
                <a:effectLst>
                  <a:outerShdw blurRad="38100" dist="38100" dir="2700000" algn="tl">
                    <a:srgbClr val="000000">
                      <a:alpha val="43137"/>
                    </a:srgbClr>
                  </a:outerShdw>
                </a:effectLst>
              </a:rPr>
              <a:t>(Фотис) </a:t>
            </a:r>
            <a:r>
              <a:rPr lang="ru-RU" sz="3900" b="1" i="1" dirty="0" smtClean="0">
                <a:solidFill>
                  <a:srgbClr val="002060"/>
                </a:solidFill>
                <a:effectLst>
                  <a:outerShdw blurRad="38100" dist="38100" dir="2700000" algn="tl">
                    <a:srgbClr val="000000">
                      <a:alpha val="43137"/>
                    </a:srgbClr>
                  </a:outerShdw>
                </a:effectLst>
              </a:rPr>
              <a:t>Евгеньевич</a:t>
            </a:r>
          </a:p>
          <a:p>
            <a:pPr algn="ctr"/>
            <a:r>
              <a:rPr lang="el-GR" sz="3900" b="1" i="1" dirty="0" smtClean="0">
                <a:solidFill>
                  <a:srgbClr val="C00000"/>
                </a:solidFill>
                <a:effectLst>
                  <a:outerShdw blurRad="38100" dist="38100" dir="2700000" algn="tl">
                    <a:srgbClr val="000000">
                      <a:alpha val="43137"/>
                    </a:srgbClr>
                  </a:outerShdw>
                </a:effectLst>
              </a:rPr>
              <a:t>Φιόντωρ </a:t>
            </a:r>
            <a:r>
              <a:rPr lang="el-GR" sz="3900" b="1" i="1" dirty="0">
                <a:solidFill>
                  <a:srgbClr val="C00000"/>
                </a:solidFill>
                <a:effectLst>
                  <a:outerShdw blurRad="38100" dist="38100" dir="2700000" algn="tl">
                    <a:srgbClr val="000000">
                      <a:alpha val="43137"/>
                    </a:srgbClr>
                  </a:outerShdw>
                </a:effectLst>
              </a:rPr>
              <a:t>(Φώτης) </a:t>
            </a:r>
            <a:r>
              <a:rPr lang="el-GR" sz="3900" b="1" i="1" dirty="0" smtClean="0">
                <a:solidFill>
                  <a:srgbClr val="C00000"/>
                </a:solidFill>
                <a:effectLst>
                  <a:outerShdw blurRad="38100" dist="38100" dir="2700000" algn="tl">
                    <a:srgbClr val="000000">
                      <a:alpha val="43137"/>
                    </a:srgbClr>
                  </a:outerShdw>
                </a:effectLst>
              </a:rPr>
              <a:t>Κοτάνοβ</a:t>
            </a:r>
            <a:endParaRPr lang="ru-RU" sz="3900" b="1" i="1" dirty="0" smtClean="0">
              <a:solidFill>
                <a:srgbClr val="C00000"/>
              </a:solidFill>
              <a:effectLst>
                <a:outerShdw blurRad="38100" dist="38100" dir="2700000" algn="tl">
                  <a:srgbClr val="000000">
                    <a:alpha val="43137"/>
                  </a:srgbClr>
                </a:outerShdw>
              </a:effectLst>
            </a:endParaRPr>
          </a:p>
          <a:p>
            <a:pPr algn="ctr"/>
            <a:r>
              <a:rPr lang="ru-RU" sz="3900" i="1" dirty="0">
                <a:solidFill>
                  <a:srgbClr val="002060"/>
                </a:solidFill>
                <a:effectLst>
                  <a:outerShdw blurRad="38100" dist="38100" dir="2700000" algn="tl">
                    <a:srgbClr val="000000">
                      <a:alpha val="43137"/>
                    </a:srgbClr>
                  </a:outerShdw>
                </a:effectLst>
              </a:rPr>
              <a:t>(4.04.1914-15.09.1993)</a:t>
            </a:r>
          </a:p>
        </p:txBody>
      </p:sp>
      <p:sp>
        <p:nvSpPr>
          <p:cNvPr id="3" name="Прямоугольник 2"/>
          <p:cNvSpPr/>
          <p:nvPr/>
        </p:nvSpPr>
        <p:spPr>
          <a:xfrm>
            <a:off x="3913343" y="3068960"/>
            <a:ext cx="4572000" cy="2246769"/>
          </a:xfrm>
          <a:prstGeom prst="rect">
            <a:avLst/>
          </a:prstGeom>
        </p:spPr>
        <p:txBody>
          <a:bodyPr>
            <a:spAutoFit/>
          </a:bodyPr>
          <a:lstStyle/>
          <a:p>
            <a:r>
              <a:rPr lang="ru-RU" sz="2000" b="1" dirty="0">
                <a:solidFill>
                  <a:srgbClr val="002060"/>
                </a:solidFill>
              </a:rPr>
              <a:t>Герой Советского Союза. </a:t>
            </a:r>
          </a:p>
          <a:p>
            <a:r>
              <a:rPr lang="ru-RU" sz="2000" b="1" dirty="0">
                <a:solidFill>
                  <a:srgbClr val="002060"/>
                </a:solidFill>
              </a:rPr>
              <a:t>   Командир 384-го </a:t>
            </a:r>
            <a:r>
              <a:rPr lang="ru-RU" sz="2000" b="1" dirty="0" smtClean="0">
                <a:solidFill>
                  <a:srgbClr val="002060"/>
                </a:solidFill>
              </a:rPr>
              <a:t>отдельного Краснознаменного </a:t>
            </a:r>
            <a:r>
              <a:rPr lang="ru-RU" sz="2000" b="1" dirty="0">
                <a:solidFill>
                  <a:srgbClr val="002060"/>
                </a:solidFill>
              </a:rPr>
              <a:t>Николаевского батальона морской пехоты</a:t>
            </a:r>
          </a:p>
          <a:p>
            <a:r>
              <a:rPr lang="ru-RU" sz="2000" b="1" dirty="0">
                <a:solidFill>
                  <a:srgbClr val="002060"/>
                </a:solidFill>
              </a:rPr>
              <a:t>(Одесская военно-морская база, Краснознаменный Черноморский флот), майор. </a:t>
            </a:r>
          </a:p>
        </p:txBody>
      </p:sp>
    </p:spTree>
    <p:extLst>
      <p:ext uri="{BB962C8B-B14F-4D97-AF65-F5344CB8AC3E}">
        <p14:creationId xmlns:p14="http://schemas.microsoft.com/office/powerpoint/2010/main" val="38668417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791"/>
            <a:ext cx="1115616" cy="1637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835696" y="188640"/>
            <a:ext cx="4572000" cy="1107996"/>
          </a:xfrm>
          <a:prstGeom prst="rect">
            <a:avLst/>
          </a:prstGeom>
        </p:spPr>
        <p:txBody>
          <a:bodyPr>
            <a:spAutoFit/>
          </a:bodyPr>
          <a:lstStyle/>
          <a:p>
            <a:r>
              <a:rPr lang="ru-RU" sz="1100" b="1" dirty="0">
                <a:solidFill>
                  <a:srgbClr val="C00000"/>
                </a:solidFill>
                <a:latin typeface="Times New Roman" panose="02020603050405020304" pitchFamily="18" charset="0"/>
                <a:cs typeface="Times New Roman" panose="02020603050405020304" pitchFamily="18" charset="0"/>
              </a:rPr>
              <a:t>Котанов Федор (Фотис) </a:t>
            </a:r>
            <a:r>
              <a:rPr lang="ru-RU" sz="1100" b="1" dirty="0" smtClean="0">
                <a:solidFill>
                  <a:srgbClr val="C00000"/>
                </a:solidFill>
                <a:latin typeface="Times New Roman" panose="02020603050405020304" pitchFamily="18" charset="0"/>
                <a:cs typeface="Times New Roman" panose="02020603050405020304" pitchFamily="18" charset="0"/>
              </a:rPr>
              <a:t>Евгеньевич (4.04.1914-15.09.1993</a:t>
            </a:r>
            <a:r>
              <a:rPr lang="ru-RU" sz="1100" b="1" dirty="0">
                <a:solidFill>
                  <a:srgbClr val="C00000"/>
                </a:solidFill>
                <a:latin typeface="Times New Roman" panose="02020603050405020304" pitchFamily="18" charset="0"/>
                <a:cs typeface="Times New Roman" panose="02020603050405020304" pitchFamily="18" charset="0"/>
              </a:rPr>
              <a:t>)</a:t>
            </a:r>
          </a:p>
          <a:p>
            <a:r>
              <a:rPr lang="ru-RU" sz="1100" dirty="0">
                <a:solidFill>
                  <a:srgbClr val="002060"/>
                </a:solidFill>
                <a:latin typeface="Times New Roman" panose="02020603050405020304" pitchFamily="18" charset="0"/>
                <a:cs typeface="Times New Roman" panose="02020603050405020304" pitchFamily="18" charset="0"/>
              </a:rPr>
              <a:t>   </a:t>
            </a:r>
            <a:r>
              <a:rPr lang="ru-RU" sz="1100" b="1" i="1" dirty="0">
                <a:solidFill>
                  <a:schemeClr val="accent3">
                    <a:lumMod val="50000"/>
                  </a:schemeClr>
                </a:solidFill>
                <a:latin typeface="Times New Roman" panose="02020603050405020304" pitchFamily="18" charset="0"/>
                <a:cs typeface="Times New Roman" panose="02020603050405020304" pitchFamily="18" charset="0"/>
              </a:rPr>
              <a:t>Герой Советского Союза. </a:t>
            </a:r>
          </a:p>
          <a:p>
            <a:r>
              <a:rPr lang="ru-RU" sz="1100" b="1" i="1" dirty="0">
                <a:solidFill>
                  <a:schemeClr val="accent3">
                    <a:lumMod val="50000"/>
                  </a:schemeClr>
                </a:solidFill>
                <a:latin typeface="Times New Roman" panose="02020603050405020304" pitchFamily="18" charset="0"/>
                <a:cs typeface="Times New Roman" panose="02020603050405020304" pitchFamily="18" charset="0"/>
              </a:rPr>
              <a:t>   Командир 384-го отдельного Краснознаменного Николаевского батальона морской пехоты</a:t>
            </a:r>
          </a:p>
          <a:p>
            <a:r>
              <a:rPr lang="ru-RU" sz="1100" b="1" i="1" dirty="0">
                <a:solidFill>
                  <a:schemeClr val="accent3">
                    <a:lumMod val="50000"/>
                  </a:schemeClr>
                </a:solidFill>
                <a:latin typeface="Times New Roman" panose="02020603050405020304" pitchFamily="18" charset="0"/>
                <a:cs typeface="Times New Roman" panose="02020603050405020304" pitchFamily="18" charset="0"/>
              </a:rPr>
              <a:t>(Одесская военно-морская база, Краснознаменный Черноморский флот), майор. </a:t>
            </a:r>
          </a:p>
        </p:txBody>
      </p:sp>
      <p:sp>
        <p:nvSpPr>
          <p:cNvPr id="3" name="Прямоугольник 2"/>
          <p:cNvSpPr/>
          <p:nvPr/>
        </p:nvSpPr>
        <p:spPr>
          <a:xfrm>
            <a:off x="1259632" y="1296636"/>
            <a:ext cx="7056784" cy="5324535"/>
          </a:xfrm>
          <a:prstGeom prst="rect">
            <a:avLst/>
          </a:prstGeom>
        </p:spPr>
        <p:txBody>
          <a:bodyPr wrap="square">
            <a:spAutoFit/>
          </a:bodyPr>
          <a:lstStyle/>
          <a:p>
            <a:r>
              <a:rPr lang="ru-RU" sz="1000" dirty="0">
                <a:solidFill>
                  <a:srgbClr val="002060"/>
                </a:solidFill>
                <a:latin typeface="Times New Roman" panose="02020603050405020304" pitchFamily="18" charset="0"/>
                <a:cs typeface="Times New Roman" panose="02020603050405020304" pitchFamily="18" charset="0"/>
              </a:rPr>
              <a:t>Родился 23 марта в греческом селе </a:t>
            </a:r>
            <a:r>
              <a:rPr lang="ru-RU" sz="1000" dirty="0" smtClean="0">
                <a:solidFill>
                  <a:srgbClr val="002060"/>
                </a:solidFill>
                <a:latin typeface="Times New Roman" panose="02020603050405020304" pitchFamily="18" charset="0"/>
                <a:cs typeface="Times New Roman" panose="02020603050405020304" pitchFamily="18" charset="0"/>
              </a:rPr>
              <a:t>Неон-Хараба ныне </a:t>
            </a:r>
            <a:r>
              <a:rPr lang="ru-RU" sz="1000" dirty="0">
                <a:solidFill>
                  <a:srgbClr val="002060"/>
                </a:solidFill>
                <a:latin typeface="Times New Roman" panose="02020603050405020304" pitchFamily="18" charset="0"/>
                <a:cs typeface="Times New Roman" panose="02020603050405020304" pitchFamily="18" charset="0"/>
              </a:rPr>
              <a:t>Цалкского района Грузии в семье крестьянина. Грек.  </a:t>
            </a:r>
          </a:p>
          <a:p>
            <a:r>
              <a:rPr lang="ru-RU" sz="1000" dirty="0">
                <a:solidFill>
                  <a:srgbClr val="002060"/>
                </a:solidFill>
                <a:latin typeface="Times New Roman" panose="02020603050405020304" pitchFamily="18" charset="0"/>
                <a:cs typeface="Times New Roman" panose="02020603050405020304" pitchFamily="18" charset="0"/>
              </a:rPr>
              <a:t>  В Красной Армии с 1930 года. Окончил в 1933 году Бакинскую пехотную школу. Служил в частях </a:t>
            </a:r>
            <a:r>
              <a:rPr lang="ru-RU" sz="1000" dirty="0" smtClean="0">
                <a:solidFill>
                  <a:srgbClr val="002060"/>
                </a:solidFill>
                <a:latin typeface="Times New Roman" panose="02020603050405020304" pitchFamily="18" charset="0"/>
                <a:cs typeface="Times New Roman" panose="02020603050405020304" pitchFamily="18" charset="0"/>
              </a:rPr>
              <a:t>Красной </a:t>
            </a:r>
            <a:r>
              <a:rPr lang="ru-RU" sz="1000" dirty="0">
                <a:solidFill>
                  <a:srgbClr val="002060"/>
                </a:solidFill>
                <a:latin typeface="Times New Roman" panose="02020603050405020304" pitchFamily="18" charset="0"/>
                <a:cs typeface="Times New Roman" panose="02020603050405020304" pitchFamily="18" charset="0"/>
              </a:rPr>
              <a:t>Армии. Участник Великой Отечественной войны с июня 1941 </a:t>
            </a:r>
            <a:r>
              <a:rPr lang="ru-RU" sz="1000" dirty="0" smtClean="0">
                <a:solidFill>
                  <a:srgbClr val="002060"/>
                </a:solidFill>
                <a:latin typeface="Times New Roman" panose="02020603050405020304" pitchFamily="18" charset="0"/>
                <a:cs typeface="Times New Roman" panose="02020603050405020304" pitchFamily="18" charset="0"/>
              </a:rPr>
              <a:t>года. Участвовал </a:t>
            </a:r>
            <a:r>
              <a:rPr lang="ru-RU" sz="1000" dirty="0">
                <a:solidFill>
                  <a:srgbClr val="002060"/>
                </a:solidFill>
                <a:latin typeface="Times New Roman" panose="02020603050405020304" pitchFamily="18" charset="0"/>
                <a:cs typeface="Times New Roman" panose="02020603050405020304" pitchFamily="18" charset="0"/>
              </a:rPr>
              <a:t>в обороне Севастополя. Командовал стрелковым батальоном береговой службы. </a:t>
            </a:r>
            <a:r>
              <a:rPr lang="ru-RU" sz="1000" dirty="0" smtClean="0">
                <a:solidFill>
                  <a:srgbClr val="002060"/>
                </a:solidFill>
                <a:latin typeface="Times New Roman" panose="02020603050405020304" pitchFamily="18" charset="0"/>
                <a:cs typeface="Times New Roman" panose="02020603050405020304" pitchFamily="18" charset="0"/>
              </a:rPr>
              <a:t> Получил </a:t>
            </a:r>
            <a:r>
              <a:rPr lang="ru-RU" sz="1000" dirty="0">
                <a:solidFill>
                  <a:srgbClr val="002060"/>
                </a:solidFill>
                <a:latin typeface="Times New Roman" panose="02020603050405020304" pitchFamily="18" charset="0"/>
                <a:cs typeface="Times New Roman" panose="02020603050405020304" pitchFamily="18" charset="0"/>
              </a:rPr>
              <a:t>тяжелую контузию и был эвакуирован. В конце 1942 года капитан Котанов назначен начальником штаба легендарного десантного отряда </a:t>
            </a:r>
            <a:r>
              <a:rPr lang="ru-RU" sz="1000" dirty="0" smtClean="0">
                <a:solidFill>
                  <a:srgbClr val="002060"/>
                </a:solidFill>
                <a:latin typeface="Times New Roman" panose="02020603050405020304" pitchFamily="18" charset="0"/>
                <a:cs typeface="Times New Roman" panose="02020603050405020304" pitchFamily="18" charset="0"/>
              </a:rPr>
              <a:t> под </a:t>
            </a:r>
            <a:r>
              <a:rPr lang="ru-RU" sz="1000" dirty="0">
                <a:solidFill>
                  <a:srgbClr val="002060"/>
                </a:solidFill>
                <a:latin typeface="Times New Roman" panose="02020603050405020304" pitchFamily="18" charset="0"/>
                <a:cs typeface="Times New Roman" panose="02020603050405020304" pitchFamily="18" charset="0"/>
              </a:rPr>
              <a:t>командованием майора Куникова. Вместе с отрядом он в числе первых в ночь с 3-го на 4-е </a:t>
            </a:r>
            <a:r>
              <a:rPr lang="ru-RU" sz="1000" dirty="0" smtClean="0">
                <a:solidFill>
                  <a:srgbClr val="002060"/>
                </a:solidFill>
                <a:latin typeface="Times New Roman" panose="02020603050405020304" pitchFamily="18" charset="0"/>
                <a:cs typeface="Times New Roman" panose="02020603050405020304" pitchFamily="18" charset="0"/>
              </a:rPr>
              <a:t> февраля </a:t>
            </a:r>
            <a:r>
              <a:rPr lang="ru-RU" sz="1000" dirty="0">
                <a:solidFill>
                  <a:srgbClr val="002060"/>
                </a:solidFill>
                <a:latin typeface="Times New Roman" panose="02020603050405020304" pitchFamily="18" charset="0"/>
                <a:cs typeface="Times New Roman" panose="02020603050405020304" pitchFamily="18" charset="0"/>
              </a:rPr>
              <a:t>1943 года в ходе Южно-Озерейской десантной операции высадился на занятом врагом и </a:t>
            </a:r>
            <a:r>
              <a:rPr lang="ru-RU" sz="1000" dirty="0" smtClean="0">
                <a:solidFill>
                  <a:srgbClr val="002060"/>
                </a:solidFill>
                <a:latin typeface="Times New Roman" panose="02020603050405020304" pitchFamily="18" charset="0"/>
                <a:cs typeface="Times New Roman" panose="02020603050405020304" pitchFamily="18" charset="0"/>
              </a:rPr>
              <a:t> сильно </a:t>
            </a:r>
            <a:r>
              <a:rPr lang="ru-RU" sz="1000" dirty="0">
                <a:solidFill>
                  <a:srgbClr val="002060"/>
                </a:solidFill>
                <a:latin typeface="Times New Roman" panose="02020603050405020304" pitchFamily="18" charset="0"/>
                <a:cs typeface="Times New Roman" panose="02020603050405020304" pitchFamily="18" charset="0"/>
              </a:rPr>
              <a:t>укрепленном побережье в районе Новороссийска у села Мысхако.</a:t>
            </a:r>
          </a:p>
          <a:p>
            <a:r>
              <a:rPr lang="ru-RU" sz="1000" dirty="0">
                <a:solidFill>
                  <a:srgbClr val="002060"/>
                </a:solidFill>
                <a:latin typeface="Times New Roman" panose="02020603050405020304" pitchFamily="18" charset="0"/>
                <a:cs typeface="Times New Roman" panose="02020603050405020304" pitchFamily="18" charset="0"/>
              </a:rPr>
              <a:t>   Стемительным ударом десантный отряд выбил фашистов из опорного пункта и прочно закрепился </a:t>
            </a:r>
            <a:r>
              <a:rPr lang="ru-RU" sz="1000" dirty="0" smtClean="0">
                <a:solidFill>
                  <a:srgbClr val="002060"/>
                </a:solidFill>
                <a:latin typeface="Times New Roman" panose="02020603050405020304" pitchFamily="18" charset="0"/>
                <a:cs typeface="Times New Roman" panose="02020603050405020304" pitchFamily="18" charset="0"/>
              </a:rPr>
              <a:t> на захваченном </a:t>
            </a:r>
            <a:r>
              <a:rPr lang="ru-RU" sz="1000" dirty="0">
                <a:solidFill>
                  <a:srgbClr val="002060"/>
                </a:solidFill>
                <a:latin typeface="Times New Roman" panose="02020603050405020304" pitchFamily="18" charset="0"/>
                <a:cs typeface="Times New Roman" panose="02020603050405020304" pitchFamily="18" charset="0"/>
              </a:rPr>
              <a:t>плацдарме, который в дальнейшем получил название «Малая Земля».Когда </a:t>
            </a:r>
            <a:r>
              <a:rPr lang="ru-RU" sz="1000" dirty="0" smtClean="0">
                <a:solidFill>
                  <a:srgbClr val="002060"/>
                </a:solidFill>
                <a:latin typeface="Times New Roman" panose="02020603050405020304" pitchFamily="18" charset="0"/>
                <a:cs typeface="Times New Roman" panose="02020603050405020304" pitchFamily="18" charset="0"/>
              </a:rPr>
              <a:t>командир отряда получил </a:t>
            </a:r>
            <a:r>
              <a:rPr lang="ru-RU" sz="1000" dirty="0">
                <a:solidFill>
                  <a:srgbClr val="002060"/>
                </a:solidFill>
                <a:latin typeface="Times New Roman" panose="02020603050405020304" pitchFamily="18" charset="0"/>
                <a:cs typeface="Times New Roman" panose="02020603050405020304" pitchFamily="18" charset="0"/>
              </a:rPr>
              <a:t>смертельное ранение, Котанов принял командование на себя. Действия отряда по </a:t>
            </a:r>
            <a:r>
              <a:rPr lang="ru-RU" sz="1000" dirty="0" smtClean="0">
                <a:solidFill>
                  <a:srgbClr val="002060"/>
                </a:solidFill>
                <a:latin typeface="Times New Roman" panose="02020603050405020304" pitchFamily="18" charset="0"/>
                <a:cs typeface="Times New Roman" panose="02020603050405020304" pitchFamily="18" charset="0"/>
              </a:rPr>
              <a:t>захвату </a:t>
            </a:r>
            <a:r>
              <a:rPr lang="ru-RU" sz="1000" dirty="0">
                <a:solidFill>
                  <a:srgbClr val="002060"/>
                </a:solidFill>
                <a:latin typeface="Times New Roman" panose="02020603050405020304" pitchFamily="18" charset="0"/>
                <a:cs typeface="Times New Roman" panose="02020603050405020304" pitchFamily="18" charset="0"/>
              </a:rPr>
              <a:t>плацдарма сыграли важную роль в проведении Новороссийской операции 1943 года и в </a:t>
            </a:r>
            <a:r>
              <a:rPr lang="ru-RU" sz="1000" dirty="0" smtClean="0">
                <a:solidFill>
                  <a:srgbClr val="002060"/>
                </a:solidFill>
                <a:latin typeface="Times New Roman" panose="02020603050405020304" pitchFamily="18" charset="0"/>
                <a:cs typeface="Times New Roman" panose="02020603050405020304" pitchFamily="18" charset="0"/>
              </a:rPr>
              <a:t> окончательном </a:t>
            </a:r>
            <a:r>
              <a:rPr lang="ru-RU" sz="1000" dirty="0">
                <a:solidFill>
                  <a:srgbClr val="002060"/>
                </a:solidFill>
                <a:latin typeface="Times New Roman" panose="02020603050405020304" pitchFamily="18" charset="0"/>
                <a:cs typeface="Times New Roman" panose="02020603050405020304" pitchFamily="18" charset="0"/>
              </a:rPr>
              <a:t>освобождении Новороссийска. </a:t>
            </a:r>
          </a:p>
          <a:p>
            <a:r>
              <a:rPr lang="ru-RU" sz="1000" dirty="0">
                <a:solidFill>
                  <a:srgbClr val="002060"/>
                </a:solidFill>
                <a:latin typeface="Times New Roman" panose="02020603050405020304" pitchFamily="18" charset="0"/>
                <a:cs typeface="Times New Roman" panose="02020603050405020304" pitchFamily="18" charset="0"/>
              </a:rPr>
              <a:t>   В начале апреля 1943 года капитан Котанов был назначен командиром 384-го отдельного </a:t>
            </a:r>
            <a:r>
              <a:rPr lang="ru-RU" sz="1000" dirty="0" smtClean="0">
                <a:solidFill>
                  <a:srgbClr val="002060"/>
                </a:solidFill>
                <a:latin typeface="Times New Roman" panose="02020603050405020304" pitchFamily="18" charset="0"/>
                <a:cs typeface="Times New Roman" panose="02020603050405020304" pitchFamily="18" charset="0"/>
              </a:rPr>
              <a:t>батальона морской </a:t>
            </a:r>
            <a:r>
              <a:rPr lang="ru-RU" sz="1000" dirty="0">
                <a:solidFill>
                  <a:srgbClr val="002060"/>
                </a:solidFill>
                <a:latin typeface="Times New Roman" panose="02020603050405020304" pitchFamily="18" charset="0"/>
                <a:cs typeface="Times New Roman" panose="02020603050405020304" pitchFamily="18" charset="0"/>
              </a:rPr>
              <a:t>пехоты, в составе которого удостоился звания Героя Советского Союза. Много памятных </a:t>
            </a:r>
            <a:r>
              <a:rPr lang="ru-RU" sz="1000" dirty="0" smtClean="0">
                <a:solidFill>
                  <a:srgbClr val="002060"/>
                </a:solidFill>
                <a:latin typeface="Times New Roman" panose="02020603050405020304" pitchFamily="18" charset="0"/>
                <a:cs typeface="Times New Roman" panose="02020603050405020304" pitchFamily="18" charset="0"/>
              </a:rPr>
              <a:t> боев </a:t>
            </a:r>
            <a:r>
              <a:rPr lang="ru-RU" sz="1000" dirty="0">
                <a:solidFill>
                  <a:srgbClr val="002060"/>
                </a:solidFill>
                <a:latin typeface="Times New Roman" panose="02020603050405020304" pitchFamily="18" charset="0"/>
                <a:cs typeface="Times New Roman" panose="02020603050405020304" pitchFamily="18" charset="0"/>
              </a:rPr>
              <a:t>было у Федора Котанова.</a:t>
            </a:r>
          </a:p>
          <a:p>
            <a:r>
              <a:rPr lang="ru-RU" sz="1000" dirty="0">
                <a:solidFill>
                  <a:srgbClr val="002060"/>
                </a:solidFill>
                <a:latin typeface="Times New Roman" panose="02020603050405020304" pitchFamily="18" charset="0"/>
                <a:cs typeface="Times New Roman" panose="02020603050405020304" pitchFamily="18" charset="0"/>
              </a:rPr>
              <a:t>   Вспоминает он сентябрь 1943 года …В ночь с 17 на 18 сентября 1943 года Котанов с батальоном, </a:t>
            </a:r>
            <a:r>
              <a:rPr lang="ru-RU" sz="1000" dirty="0" smtClean="0">
                <a:solidFill>
                  <a:srgbClr val="002060"/>
                </a:solidFill>
                <a:latin typeface="Times New Roman" panose="02020603050405020304" pitchFamily="18" charset="0"/>
                <a:cs typeface="Times New Roman" panose="02020603050405020304" pitchFamily="18" charset="0"/>
              </a:rPr>
              <a:t>высадившись </a:t>
            </a:r>
            <a:r>
              <a:rPr lang="ru-RU" sz="1000" dirty="0">
                <a:solidFill>
                  <a:srgbClr val="002060"/>
                </a:solidFill>
                <a:latin typeface="Times New Roman" panose="02020603050405020304" pitchFamily="18" charset="0"/>
                <a:cs typeface="Times New Roman" panose="02020603050405020304" pitchFamily="18" charset="0"/>
              </a:rPr>
              <a:t>десантом западнее города Осипенко (Бердянск), уничтожает две батареи, 29 </a:t>
            </a:r>
            <a:r>
              <a:rPr lang="ru-RU" sz="1000" dirty="0" smtClean="0">
                <a:solidFill>
                  <a:srgbClr val="002060"/>
                </a:solidFill>
                <a:latin typeface="Times New Roman" panose="02020603050405020304" pitchFamily="18" charset="0"/>
                <a:cs typeface="Times New Roman" panose="02020603050405020304" pitchFamily="18" charset="0"/>
              </a:rPr>
              <a:t>автомашин и </a:t>
            </a:r>
            <a:r>
              <a:rPr lang="ru-RU" sz="1000" dirty="0">
                <a:solidFill>
                  <a:srgbClr val="002060"/>
                </a:solidFill>
                <a:latin typeface="Times New Roman" panose="02020603050405020304" pitchFamily="18" charset="0"/>
                <a:cs typeface="Times New Roman" panose="02020603050405020304" pitchFamily="18" charset="0"/>
              </a:rPr>
              <a:t>несколько повозок </a:t>
            </a:r>
            <a:r>
              <a:rPr lang="ru-RU" sz="1000" dirty="0" smtClean="0">
                <a:solidFill>
                  <a:srgbClr val="002060"/>
                </a:solidFill>
                <a:latin typeface="Times New Roman" panose="02020603050405020304" pitchFamily="18" charset="0"/>
                <a:cs typeface="Times New Roman" panose="02020603050405020304" pitchFamily="18" charset="0"/>
              </a:rPr>
              <a:t>с военным </a:t>
            </a:r>
            <a:r>
              <a:rPr lang="ru-RU" sz="1000" dirty="0">
                <a:solidFill>
                  <a:srgbClr val="002060"/>
                </a:solidFill>
                <a:latin typeface="Times New Roman" panose="02020603050405020304" pitchFamily="18" charset="0"/>
                <a:cs typeface="Times New Roman" panose="02020603050405020304" pitchFamily="18" charset="0"/>
              </a:rPr>
              <a:t>имуществом противника. …В марте 1944 года его </a:t>
            </a:r>
            <a:r>
              <a:rPr lang="ru-RU" sz="1000" dirty="0" smtClean="0">
                <a:solidFill>
                  <a:srgbClr val="002060"/>
                </a:solidFill>
                <a:latin typeface="Times New Roman" panose="02020603050405020304" pitchFamily="18" charset="0"/>
                <a:cs typeface="Times New Roman" panose="02020603050405020304" pitchFamily="18" charset="0"/>
              </a:rPr>
              <a:t>батальон принимает </a:t>
            </a:r>
            <a:r>
              <a:rPr lang="ru-RU" sz="1000" dirty="0">
                <a:solidFill>
                  <a:srgbClr val="002060"/>
                </a:solidFill>
                <a:latin typeface="Times New Roman" panose="02020603050405020304" pitchFamily="18" charset="0"/>
                <a:cs typeface="Times New Roman" panose="02020603050405020304" pitchFamily="18" charset="0"/>
              </a:rPr>
              <a:t>активное участие в освобождении города Николаев.</a:t>
            </a:r>
          </a:p>
          <a:p>
            <a:r>
              <a:rPr lang="ru-RU" sz="1000" dirty="0">
                <a:solidFill>
                  <a:srgbClr val="002060"/>
                </a:solidFill>
                <a:latin typeface="Times New Roman" panose="02020603050405020304" pitchFamily="18" charset="0"/>
                <a:cs typeface="Times New Roman" panose="02020603050405020304" pitchFamily="18" charset="0"/>
              </a:rPr>
              <a:t>  </a:t>
            </a:r>
            <a:r>
              <a:rPr lang="ru-RU" sz="1000" dirty="0" smtClean="0">
                <a:solidFill>
                  <a:srgbClr val="002060"/>
                </a:solidFill>
                <a:latin typeface="Times New Roman" panose="02020603050405020304" pitchFamily="18" charset="0"/>
                <a:cs typeface="Times New Roman" panose="02020603050405020304" pitchFamily="18" charset="0"/>
              </a:rPr>
              <a:t>21 </a:t>
            </a:r>
            <a:r>
              <a:rPr lang="ru-RU" sz="1000" dirty="0">
                <a:solidFill>
                  <a:srgbClr val="002060"/>
                </a:solidFill>
                <a:latin typeface="Times New Roman" panose="02020603050405020304" pitchFamily="18" charset="0"/>
                <a:cs typeface="Times New Roman" panose="02020603050405020304" pitchFamily="18" charset="0"/>
              </a:rPr>
              <a:t>августа 1944 года 384-й батальон морской пехоты Федора Котанова блестяще выполняет </a:t>
            </a:r>
            <a:r>
              <a:rPr lang="ru-RU" sz="1000" dirty="0" smtClean="0">
                <a:solidFill>
                  <a:srgbClr val="002060"/>
                </a:solidFill>
                <a:latin typeface="Times New Roman" panose="02020603050405020304" pitchFamily="18" charset="0"/>
                <a:cs typeface="Times New Roman" panose="02020603050405020304" pitchFamily="18" charset="0"/>
              </a:rPr>
              <a:t>задачу по вторжению </a:t>
            </a:r>
            <a:r>
              <a:rPr lang="ru-RU" sz="1000" dirty="0">
                <a:solidFill>
                  <a:srgbClr val="002060"/>
                </a:solidFill>
                <a:latin typeface="Times New Roman" panose="02020603050405020304" pitchFamily="18" charset="0"/>
                <a:cs typeface="Times New Roman" panose="02020603050405020304" pitchFamily="18" charset="0"/>
              </a:rPr>
              <a:t>в Румынию, полностью до подхода частей Красной Армии, освобождает </a:t>
            </a:r>
            <a:r>
              <a:rPr lang="ru-RU" sz="1000" dirty="0" smtClean="0">
                <a:solidFill>
                  <a:srgbClr val="002060"/>
                </a:solidFill>
                <a:latin typeface="Times New Roman" panose="02020603050405020304" pitchFamily="18" charset="0"/>
                <a:cs typeface="Times New Roman" panose="02020603050405020304" pitchFamily="18" charset="0"/>
              </a:rPr>
              <a:t>города Сулин</a:t>
            </a:r>
            <a:r>
              <a:rPr lang="ru-RU" sz="1000" dirty="0">
                <a:solidFill>
                  <a:srgbClr val="002060"/>
                </a:solidFill>
                <a:latin typeface="Times New Roman" panose="02020603050405020304" pitchFamily="18" charset="0"/>
                <a:cs typeface="Times New Roman" panose="02020603050405020304" pitchFamily="18" charset="0"/>
              </a:rPr>
              <a:t>, Жабриены и Вилково. Гарнизоны этих городов были пленены, причем котановцы имели </a:t>
            </a:r>
            <a:r>
              <a:rPr lang="ru-RU" sz="1000" dirty="0" smtClean="0">
                <a:solidFill>
                  <a:srgbClr val="002060"/>
                </a:solidFill>
                <a:latin typeface="Times New Roman" panose="02020603050405020304" pitchFamily="18" charset="0"/>
                <a:cs typeface="Times New Roman" panose="02020603050405020304" pitchFamily="18" charset="0"/>
              </a:rPr>
              <a:t> незначительные </a:t>
            </a:r>
            <a:r>
              <a:rPr lang="ru-RU" sz="1000" dirty="0">
                <a:solidFill>
                  <a:srgbClr val="002060"/>
                </a:solidFill>
                <a:latin typeface="Times New Roman" panose="02020603050405020304" pitchFamily="18" charset="0"/>
                <a:cs typeface="Times New Roman" panose="02020603050405020304" pitchFamily="18" charset="0"/>
              </a:rPr>
              <a:t>потери. Батальон Ф.Е.Котанова участвовал в операциях по освобождению  </a:t>
            </a:r>
            <a:r>
              <a:rPr lang="ru-RU" sz="1000" dirty="0" smtClean="0">
                <a:solidFill>
                  <a:srgbClr val="002060"/>
                </a:solidFill>
                <a:latin typeface="Times New Roman" panose="02020603050405020304" pitchFamily="18" charset="0"/>
                <a:cs typeface="Times New Roman" panose="02020603050405020304" pitchFamily="18" charset="0"/>
              </a:rPr>
              <a:t>Болгарии (города-порты </a:t>
            </a:r>
            <a:r>
              <a:rPr lang="ru-RU" sz="1000" dirty="0">
                <a:solidFill>
                  <a:srgbClr val="002060"/>
                </a:solidFill>
                <a:latin typeface="Times New Roman" panose="02020603050405020304" pitchFamily="18" charset="0"/>
                <a:cs typeface="Times New Roman" panose="02020603050405020304" pitchFamily="18" charset="0"/>
              </a:rPr>
              <a:t>Констанца, Варна, Бургас).</a:t>
            </a:r>
          </a:p>
          <a:p>
            <a:r>
              <a:rPr lang="ru-RU" sz="1000" dirty="0">
                <a:solidFill>
                  <a:srgbClr val="002060"/>
                </a:solidFill>
                <a:latin typeface="Times New Roman" panose="02020603050405020304" pitchFamily="18" charset="0"/>
                <a:cs typeface="Times New Roman" panose="02020603050405020304" pitchFamily="18" charset="0"/>
              </a:rPr>
              <a:t>   Сотни километров по фронтам Великой Отечественной провел свой батальон Федор Котанов и </a:t>
            </a:r>
            <a:r>
              <a:rPr lang="ru-RU" sz="1000" dirty="0" smtClean="0">
                <a:solidFill>
                  <a:srgbClr val="002060"/>
                </a:solidFill>
                <a:latin typeface="Times New Roman" panose="02020603050405020304" pitchFamily="18" charset="0"/>
                <a:cs typeface="Times New Roman" panose="02020603050405020304" pitchFamily="18" charset="0"/>
              </a:rPr>
              <a:t> нигде </a:t>
            </a:r>
            <a:r>
              <a:rPr lang="ru-RU" sz="1000" dirty="0">
                <a:solidFill>
                  <a:srgbClr val="002060"/>
                </a:solidFill>
                <a:latin typeface="Times New Roman" panose="02020603050405020304" pitchFamily="18" charset="0"/>
                <a:cs typeface="Times New Roman" panose="02020603050405020304" pitchFamily="18" charset="0"/>
              </a:rPr>
              <a:t>не имел поражения.  </a:t>
            </a:r>
          </a:p>
          <a:p>
            <a:r>
              <a:rPr lang="ru-RU" sz="1000" dirty="0">
                <a:solidFill>
                  <a:srgbClr val="002060"/>
                </a:solidFill>
                <a:latin typeface="Times New Roman" panose="02020603050405020304" pitchFamily="18" charset="0"/>
                <a:cs typeface="Times New Roman" panose="02020603050405020304" pitchFamily="18" charset="0"/>
              </a:rPr>
              <a:t>   Указом Президиума Верховного Совета СССР от 20 апреля 1945 года за мужество, отвагу и </a:t>
            </a:r>
            <a:r>
              <a:rPr lang="ru-RU" sz="1000" dirty="0" smtClean="0">
                <a:solidFill>
                  <a:srgbClr val="002060"/>
                </a:solidFill>
                <a:latin typeface="Times New Roman" panose="02020603050405020304" pitchFamily="18" charset="0"/>
                <a:cs typeface="Times New Roman" panose="02020603050405020304" pitchFamily="18" charset="0"/>
              </a:rPr>
              <a:t> героизм, проявленные </a:t>
            </a:r>
            <a:r>
              <a:rPr lang="ru-RU" sz="1000" dirty="0">
                <a:solidFill>
                  <a:srgbClr val="002060"/>
                </a:solidFill>
                <a:latin typeface="Times New Roman" panose="02020603050405020304" pitchFamily="18" charset="0"/>
                <a:cs typeface="Times New Roman" panose="02020603050405020304" pitchFamily="18" charset="0"/>
              </a:rPr>
              <a:t>в борьбе с немецко-фашистскими захватчиками майору Котанову Федору </a:t>
            </a:r>
            <a:r>
              <a:rPr lang="ru-RU" sz="1000" dirty="0" smtClean="0">
                <a:solidFill>
                  <a:srgbClr val="002060"/>
                </a:solidFill>
                <a:latin typeface="Times New Roman" panose="02020603050405020304" pitchFamily="18" charset="0"/>
                <a:cs typeface="Times New Roman" panose="02020603050405020304" pitchFamily="18" charset="0"/>
              </a:rPr>
              <a:t>Евгеньевичу присвоено звание </a:t>
            </a:r>
            <a:r>
              <a:rPr lang="ru-RU" sz="1000" dirty="0">
                <a:solidFill>
                  <a:srgbClr val="002060"/>
                </a:solidFill>
                <a:latin typeface="Times New Roman" panose="02020603050405020304" pitchFamily="18" charset="0"/>
                <a:cs typeface="Times New Roman" panose="02020603050405020304" pitchFamily="18" charset="0"/>
              </a:rPr>
              <a:t>Героя Советского Союза с вручением ордена Ленина и медали </a:t>
            </a:r>
            <a:r>
              <a:rPr lang="ru-RU" sz="1000" dirty="0" smtClean="0">
                <a:solidFill>
                  <a:srgbClr val="002060"/>
                </a:solidFill>
                <a:latin typeface="Times New Roman" panose="02020603050405020304" pitchFamily="18" charset="0"/>
                <a:cs typeface="Times New Roman" panose="02020603050405020304" pitchFamily="18" charset="0"/>
              </a:rPr>
              <a:t>Золотая Звезда. Котанов </a:t>
            </a:r>
            <a:r>
              <a:rPr lang="ru-RU" sz="1000" dirty="0">
                <a:solidFill>
                  <a:srgbClr val="002060"/>
                </a:solidFill>
                <a:latin typeface="Times New Roman" panose="02020603050405020304" pitchFamily="18" charset="0"/>
                <a:cs typeface="Times New Roman" panose="02020603050405020304" pitchFamily="18" charset="0"/>
              </a:rPr>
              <a:t>награжден двумя орденами Ленина, тремя орденами Красного Знамени, орденами </a:t>
            </a:r>
            <a:r>
              <a:rPr lang="ru-RU" sz="1000" dirty="0" smtClean="0">
                <a:solidFill>
                  <a:srgbClr val="002060"/>
                </a:solidFill>
                <a:latin typeface="Times New Roman" panose="02020603050405020304" pitchFamily="18" charset="0"/>
                <a:cs typeface="Times New Roman" panose="02020603050405020304" pitchFamily="18" charset="0"/>
              </a:rPr>
              <a:t>Суворова </a:t>
            </a:r>
            <a:r>
              <a:rPr lang="ru-RU" sz="1000" dirty="0">
                <a:solidFill>
                  <a:srgbClr val="002060"/>
                </a:solidFill>
                <a:latin typeface="Times New Roman" panose="02020603050405020304" pitchFamily="18" charset="0"/>
                <a:cs typeface="Times New Roman" panose="02020603050405020304" pitchFamily="18" charset="0"/>
              </a:rPr>
              <a:t>3-й степени, Александра Невского, Отечественной войны, Красной Звезды, медалями.</a:t>
            </a:r>
          </a:p>
          <a:p>
            <a:r>
              <a:rPr lang="ru-RU" sz="1000" dirty="0">
                <a:solidFill>
                  <a:srgbClr val="002060"/>
                </a:solidFill>
                <a:latin typeface="Times New Roman" panose="02020603050405020304" pitchFamily="18" charset="0"/>
                <a:cs typeface="Times New Roman" panose="02020603050405020304" pitchFamily="18" charset="0"/>
              </a:rPr>
              <a:t>   После войны майор Ф.Е. Котанов продолжал службу в Советской Армии. В 1948 году он окончил </a:t>
            </a:r>
            <a:r>
              <a:rPr lang="ru-RU" sz="1000" dirty="0" smtClean="0">
                <a:solidFill>
                  <a:srgbClr val="002060"/>
                </a:solidFill>
                <a:latin typeface="Times New Roman" panose="02020603050405020304" pitchFamily="18" charset="0"/>
                <a:cs typeface="Times New Roman" panose="02020603050405020304" pitchFamily="18" charset="0"/>
              </a:rPr>
              <a:t>Военную академию </a:t>
            </a:r>
            <a:r>
              <a:rPr lang="ru-RU" sz="1000" dirty="0">
                <a:solidFill>
                  <a:srgbClr val="002060"/>
                </a:solidFill>
                <a:latin typeface="Times New Roman" panose="02020603050405020304" pitchFamily="18" charset="0"/>
                <a:cs typeface="Times New Roman" panose="02020603050405020304" pitchFamily="18" charset="0"/>
              </a:rPr>
              <a:t>имени М.В.Фрунзе. С 1964 года служил полковник Федор Котанов – в запасе. </a:t>
            </a:r>
            <a:r>
              <a:rPr lang="ru-RU" sz="1000" dirty="0" smtClean="0">
                <a:solidFill>
                  <a:srgbClr val="002060"/>
                </a:solidFill>
                <a:latin typeface="Times New Roman" panose="02020603050405020304" pitchFamily="18" charset="0"/>
                <a:cs typeface="Times New Roman" panose="02020603050405020304" pitchFamily="18" charset="0"/>
              </a:rPr>
              <a:t>Работал старшим инженером </a:t>
            </a:r>
            <a:r>
              <a:rPr lang="ru-RU" sz="1000" dirty="0">
                <a:solidFill>
                  <a:srgbClr val="002060"/>
                </a:solidFill>
                <a:latin typeface="Times New Roman" panose="02020603050405020304" pitchFamily="18" charset="0"/>
                <a:cs typeface="Times New Roman" panose="02020603050405020304" pitchFamily="18" charset="0"/>
              </a:rPr>
              <a:t>в закрытом научно-исследовательском институте имени академика </a:t>
            </a:r>
            <a:r>
              <a:rPr lang="ru-RU" sz="1000" dirty="0" smtClean="0">
                <a:solidFill>
                  <a:srgbClr val="002060"/>
                </a:solidFill>
                <a:latin typeface="Times New Roman" panose="02020603050405020304" pitchFamily="18" charset="0"/>
                <a:cs typeface="Times New Roman" panose="02020603050405020304" pitchFamily="18" charset="0"/>
              </a:rPr>
              <a:t>Крылова</a:t>
            </a:r>
            <a:r>
              <a:rPr lang="ru-RU" sz="1000" dirty="0">
                <a:solidFill>
                  <a:srgbClr val="002060"/>
                </a:solidFill>
                <a:latin typeface="Times New Roman" panose="02020603050405020304" pitchFamily="18" charset="0"/>
                <a:cs typeface="Times New Roman" panose="02020603050405020304" pitchFamily="18" charset="0"/>
              </a:rPr>
              <a:t>.</a:t>
            </a:r>
          </a:p>
          <a:p>
            <a:r>
              <a:rPr lang="ru-RU" sz="1000" dirty="0">
                <a:solidFill>
                  <a:srgbClr val="002060"/>
                </a:solidFill>
                <a:latin typeface="Times New Roman" panose="02020603050405020304" pitchFamily="18" charset="0"/>
                <a:cs typeface="Times New Roman" panose="02020603050405020304" pitchFamily="18" charset="0"/>
              </a:rPr>
              <a:t>7 сентября 1987 года за большой вклад в освобождение города Мариуполя от немецко-фашистских </a:t>
            </a:r>
          </a:p>
          <a:p>
            <a:r>
              <a:rPr lang="ru-RU" sz="1000" dirty="0">
                <a:solidFill>
                  <a:srgbClr val="002060"/>
                </a:solidFill>
                <a:latin typeface="Times New Roman" panose="02020603050405020304" pitchFamily="18" charset="0"/>
                <a:cs typeface="Times New Roman" panose="02020603050405020304" pitchFamily="18" charset="0"/>
              </a:rPr>
              <a:t>захватчиков Ф.Е.Котанову присвоено звание «Почетный житель города Мариуполя».</a:t>
            </a:r>
          </a:p>
          <a:p>
            <a:pPr algn="ctr"/>
            <a:r>
              <a:rPr lang="ru-RU" sz="1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Память.</a:t>
            </a:r>
          </a:p>
          <a:p>
            <a:r>
              <a:rPr lang="ru-RU" sz="1000" dirty="0">
                <a:solidFill>
                  <a:srgbClr val="002060"/>
                </a:solidFill>
                <a:latin typeface="Times New Roman" panose="02020603050405020304" pitchFamily="18" charset="0"/>
                <a:cs typeface="Times New Roman" panose="02020603050405020304" pitchFamily="18" charset="0"/>
              </a:rPr>
              <a:t>Его именем названа улица в с. Жабриены, судно-сухогруз с портом-припиской в Мариуполе, школа</a:t>
            </a:r>
          </a:p>
          <a:p>
            <a:r>
              <a:rPr lang="ru-RU" sz="1000" dirty="0">
                <a:solidFill>
                  <a:srgbClr val="002060"/>
                </a:solidFill>
                <a:latin typeface="Times New Roman" panose="02020603050405020304" pitchFamily="18" charset="0"/>
                <a:cs typeface="Times New Roman" panose="02020603050405020304" pitchFamily="18" charset="0"/>
              </a:rPr>
              <a:t> в одном из греческих сел Приазовья, улица в городе-герое Новороссийске</a:t>
            </a:r>
            <a:r>
              <a:rPr lang="ru-RU" sz="1000" dirty="0" smtClean="0">
                <a:solidFill>
                  <a:srgbClr val="002060"/>
                </a:solidFill>
                <a:latin typeface="Times New Roman" panose="02020603050405020304" pitchFamily="18" charset="0"/>
                <a:cs typeface="Times New Roman" panose="02020603050405020304" pitchFamily="18" charset="0"/>
              </a:rPr>
              <a:t>.</a:t>
            </a:r>
            <a:endParaRPr lang="ru-RU" sz="1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39901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403648" y="3140968"/>
            <a:ext cx="2057143" cy="2771429"/>
          </a:xfrm>
          <a:prstGeom prst="rect">
            <a:avLst/>
          </a:prstGeom>
        </p:spPr>
      </p:pic>
      <p:sp>
        <p:nvSpPr>
          <p:cNvPr id="3" name="Прямоугольник 2"/>
          <p:cNvSpPr/>
          <p:nvPr/>
        </p:nvSpPr>
        <p:spPr>
          <a:xfrm>
            <a:off x="1979712" y="188640"/>
            <a:ext cx="6192688"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a:solidFill>
                  <a:srgbClr val="002060"/>
                </a:solidFill>
                <a:effectLst>
                  <a:outerShdw blurRad="38100" dist="38100" dir="2700000" algn="tl">
                    <a:srgbClr val="000000">
                      <a:alpha val="43137"/>
                    </a:srgbClr>
                  </a:outerShdw>
                </a:effectLst>
              </a:rPr>
              <a:t>Аврамов </a:t>
            </a:r>
            <a:endParaRPr lang="en-US" sz="3900" b="1" i="1" dirty="0">
              <a:solidFill>
                <a:srgbClr val="002060"/>
              </a:solidFill>
              <a:effectLst>
                <a:outerShdw blurRad="38100" dist="38100" dir="2700000" algn="tl">
                  <a:srgbClr val="000000">
                    <a:alpha val="43137"/>
                  </a:srgbClr>
                </a:outerShdw>
              </a:effectLst>
            </a:endParaRPr>
          </a:p>
          <a:p>
            <a:pPr algn="ctr"/>
            <a:r>
              <a:rPr lang="ru-RU" sz="3900" b="1" i="1" dirty="0" smtClean="0">
                <a:solidFill>
                  <a:srgbClr val="002060"/>
                </a:solidFill>
                <a:effectLst>
                  <a:outerShdw blurRad="38100" dist="38100" dir="2700000" algn="tl">
                    <a:srgbClr val="000000">
                      <a:alpha val="43137"/>
                    </a:srgbClr>
                  </a:outerShdw>
                </a:effectLst>
              </a:rPr>
              <a:t>Михаил </a:t>
            </a:r>
            <a:r>
              <a:rPr lang="ru-RU" sz="3900" b="1" i="1" dirty="0">
                <a:solidFill>
                  <a:srgbClr val="002060"/>
                </a:solidFill>
                <a:effectLst>
                  <a:outerShdw blurRad="38100" dist="38100" dir="2700000" algn="tl">
                    <a:srgbClr val="000000">
                      <a:alpha val="43137"/>
                    </a:srgbClr>
                  </a:outerShdw>
                </a:effectLst>
              </a:rPr>
              <a:t>Иванович </a:t>
            </a:r>
            <a:endParaRPr lang="en-US" sz="3900" b="1" i="1" dirty="0" smtClean="0">
              <a:solidFill>
                <a:srgbClr val="002060"/>
              </a:solidFill>
              <a:effectLst>
                <a:outerShdw blurRad="38100" dist="38100" dir="2700000" algn="tl">
                  <a:srgbClr val="000000">
                    <a:alpha val="43137"/>
                  </a:srgbClr>
                </a:outerShdw>
              </a:effectLst>
            </a:endParaRPr>
          </a:p>
          <a:p>
            <a:pPr algn="ctr"/>
            <a:r>
              <a:rPr lang="ru-RU" sz="3900" b="1" i="1" dirty="0" err="1" smtClean="0">
                <a:solidFill>
                  <a:srgbClr val="C00000"/>
                </a:solidFill>
                <a:effectLst>
                  <a:outerShdw blurRad="38100" dist="38100" dir="2700000" algn="tl">
                    <a:srgbClr val="000000">
                      <a:alpha val="43137"/>
                    </a:srgbClr>
                  </a:outerShdw>
                </a:effectLst>
              </a:rPr>
              <a:t>Μιχ</a:t>
            </a:r>
            <a:r>
              <a:rPr lang="ru-RU" sz="3900" b="1" i="1" dirty="0" smtClean="0">
                <a:solidFill>
                  <a:srgbClr val="C00000"/>
                </a:solidFill>
                <a:effectLst>
                  <a:outerShdw blurRad="38100" dist="38100" dir="2700000" algn="tl">
                    <a:srgbClr val="000000">
                      <a:alpha val="43137"/>
                    </a:srgbClr>
                  </a:outerShdw>
                </a:effectLst>
              </a:rPr>
              <a:t>αήλ Αβράμοβ</a:t>
            </a:r>
            <a:endParaRPr lang="en-US" sz="3900" b="1" i="1" dirty="0" smtClean="0">
              <a:solidFill>
                <a:srgbClr val="C00000"/>
              </a:solidFill>
              <a:effectLst>
                <a:outerShdw blurRad="38100" dist="38100" dir="2700000" algn="tl">
                  <a:srgbClr val="000000">
                    <a:alpha val="43137"/>
                  </a:srgbClr>
                </a:outerShdw>
              </a:effectLst>
            </a:endParaRPr>
          </a:p>
          <a:p>
            <a:pPr algn="ctr"/>
            <a:r>
              <a:rPr lang="ru-RU" sz="3900" i="1" dirty="0">
                <a:solidFill>
                  <a:srgbClr val="002060"/>
                </a:solidFill>
              </a:rPr>
              <a:t>09.09.1924-30.01.2008</a:t>
            </a:r>
          </a:p>
        </p:txBody>
      </p:sp>
      <p:sp>
        <p:nvSpPr>
          <p:cNvPr id="4" name="Прямоугольник 3"/>
          <p:cNvSpPr/>
          <p:nvPr/>
        </p:nvSpPr>
        <p:spPr>
          <a:xfrm>
            <a:off x="3923928" y="2852936"/>
            <a:ext cx="4572000" cy="3477875"/>
          </a:xfrm>
          <a:prstGeom prst="rect">
            <a:avLst/>
          </a:prstGeom>
        </p:spPr>
        <p:txBody>
          <a:bodyPr>
            <a:spAutoFit/>
          </a:bodyPr>
          <a:lstStyle/>
          <a:p>
            <a:r>
              <a:rPr lang="ru-RU" sz="2000" b="1" dirty="0">
                <a:solidFill>
                  <a:srgbClr val="002060"/>
                </a:solidFill>
              </a:rPr>
              <a:t>Солдат Великой Отечественной Войны.</a:t>
            </a:r>
          </a:p>
          <a:p>
            <a:r>
              <a:rPr lang="ru-RU" sz="2000" b="1" dirty="0">
                <a:solidFill>
                  <a:srgbClr val="002060"/>
                </a:solidFill>
              </a:rPr>
              <a:t>Был награжден Орденом Отечественной Войны 2-й степени, Орденом Славы 2-й степени, орденами «За оборону Кавказа», «За боевые заслуги», «За победу над Германией». С 1945 г. по 1947 г. принимал участие в разминировании Масальского и Бородинского районов.</a:t>
            </a:r>
          </a:p>
        </p:txBody>
      </p:sp>
    </p:spTree>
    <p:extLst>
      <p:ext uri="{BB962C8B-B14F-4D97-AF65-F5344CB8AC3E}">
        <p14:creationId xmlns:p14="http://schemas.microsoft.com/office/powerpoint/2010/main" val="1870978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51520" y="188640"/>
            <a:ext cx="1456166" cy="1961779"/>
          </a:xfrm>
          <a:prstGeom prst="rect">
            <a:avLst/>
          </a:prstGeom>
        </p:spPr>
      </p:pic>
      <p:sp>
        <p:nvSpPr>
          <p:cNvPr id="3" name="Прямоугольник 2"/>
          <p:cNvSpPr/>
          <p:nvPr/>
        </p:nvSpPr>
        <p:spPr>
          <a:xfrm>
            <a:off x="1907704" y="188640"/>
            <a:ext cx="4590256" cy="1754326"/>
          </a:xfrm>
          <a:prstGeom prst="rect">
            <a:avLst/>
          </a:prstGeom>
        </p:spPr>
        <p:txBody>
          <a:bodyPr wrap="square">
            <a:spAutoFit/>
          </a:bodyPr>
          <a:lstStyle/>
          <a:p>
            <a:r>
              <a:rPr lang="ru-RU" sz="1200" b="1" dirty="0">
                <a:solidFill>
                  <a:srgbClr val="C00000"/>
                </a:solidFill>
                <a:latin typeface="Times New Roman" panose="02020603050405020304" pitchFamily="18" charset="0"/>
                <a:cs typeface="Times New Roman" panose="02020603050405020304" pitchFamily="18" charset="0"/>
              </a:rPr>
              <a:t>Аврамов Михаил </a:t>
            </a:r>
            <a:r>
              <a:rPr lang="ru-RU" sz="1200" b="1" dirty="0" smtClean="0">
                <a:solidFill>
                  <a:srgbClr val="C00000"/>
                </a:solidFill>
                <a:latin typeface="Times New Roman" panose="02020603050405020304" pitchFamily="18" charset="0"/>
                <a:cs typeface="Times New Roman" panose="02020603050405020304" pitchFamily="18" charset="0"/>
              </a:rPr>
              <a:t>Иванович</a:t>
            </a:r>
            <a:r>
              <a:rPr lang="en-US" sz="1200" b="1" dirty="0" smtClean="0">
                <a:solidFill>
                  <a:srgbClr val="C00000"/>
                </a:solidFill>
                <a:latin typeface="Times New Roman" panose="02020603050405020304" pitchFamily="18" charset="0"/>
                <a:cs typeface="Times New Roman" panose="02020603050405020304" pitchFamily="18" charset="0"/>
              </a:rPr>
              <a:t> </a:t>
            </a:r>
            <a:r>
              <a:rPr lang="ru-RU" sz="1200" b="1" dirty="0" smtClean="0">
                <a:solidFill>
                  <a:srgbClr val="C00000"/>
                </a:solidFill>
                <a:latin typeface="Times New Roman" panose="02020603050405020304" pitchFamily="18" charset="0"/>
                <a:cs typeface="Times New Roman" panose="02020603050405020304" pitchFamily="18" charset="0"/>
              </a:rPr>
              <a:t>(09.09.1924-30.01.2008</a:t>
            </a:r>
            <a:r>
              <a:rPr lang="ru-RU" sz="1200" b="1" dirty="0">
                <a:solidFill>
                  <a:srgbClr val="C00000"/>
                </a:solidFill>
                <a:latin typeface="Times New Roman" panose="02020603050405020304" pitchFamily="18" charset="0"/>
                <a:cs typeface="Times New Roman" panose="02020603050405020304" pitchFamily="18" charset="0"/>
              </a:rPr>
              <a:t>). </a:t>
            </a:r>
          </a:p>
          <a:p>
            <a:endParaRPr lang="ru-RU" sz="1200" b="1" dirty="0">
              <a:solidFill>
                <a:srgbClr val="002060"/>
              </a:solidFill>
              <a:latin typeface="Times New Roman" panose="02020603050405020304" pitchFamily="18" charset="0"/>
              <a:cs typeface="Times New Roman" panose="02020603050405020304" pitchFamily="18" charset="0"/>
            </a:endParaRP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Родился в греческом селе Ленинские рудники (</a:t>
            </a:r>
            <a:r>
              <a:rPr lang="ru-RU" sz="1200" b="1" i="1" dirty="0" err="1">
                <a:solidFill>
                  <a:schemeClr val="accent3">
                    <a:lumMod val="50000"/>
                  </a:schemeClr>
                </a:solidFill>
                <a:latin typeface="Times New Roman" panose="02020603050405020304" pitchFamily="18" charset="0"/>
                <a:cs typeface="Times New Roman" panose="02020603050405020304" pitchFamily="18" charset="0"/>
              </a:rPr>
              <a:t>Мадан</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 в Армении.</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Солдат Великой Отечественной Войны.</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Был награжден Орденом Отечественной Войны 2-й степени, Орденом Славы 2-й степени, орденами «За оборону Кавказа», «За боевые заслуги», «За победу над Германией». С 1945 г. по 1947 г. принимал участие в разминировании Масальского и Бородинского районов.</a:t>
            </a:r>
          </a:p>
        </p:txBody>
      </p:sp>
      <p:sp>
        <p:nvSpPr>
          <p:cNvPr id="6" name="Прямоугольник 5"/>
          <p:cNvSpPr/>
          <p:nvPr/>
        </p:nvSpPr>
        <p:spPr>
          <a:xfrm>
            <a:off x="1547664" y="2492896"/>
            <a:ext cx="7200800" cy="2123658"/>
          </a:xfrm>
          <a:prstGeom prst="rect">
            <a:avLst/>
          </a:prstGeom>
        </p:spPr>
        <p:txBody>
          <a:bodyPr wrap="square">
            <a:spAutoFit/>
          </a:bodyPr>
          <a:lstStyle/>
          <a:p>
            <a:pPr algn="just"/>
            <a:r>
              <a:rPr lang="ru-RU" sz="1200" b="1" dirty="0">
                <a:solidFill>
                  <a:srgbClr val="002060"/>
                </a:solidFill>
                <a:latin typeface="Times New Roman" panose="02020603050405020304" pitchFamily="18" charset="0"/>
                <a:cs typeface="Times New Roman" panose="02020603050405020304" pitchFamily="18" charset="0"/>
              </a:rPr>
              <a:t>В 1941 г. – был призван в Спецшколу ВВС в Ереване. </a:t>
            </a:r>
          </a:p>
          <a:p>
            <a:pPr algn="just"/>
            <a:r>
              <a:rPr lang="ru-RU" sz="1200" b="1" dirty="0">
                <a:solidFill>
                  <a:srgbClr val="002060"/>
                </a:solidFill>
                <a:latin typeface="Times New Roman" panose="02020603050405020304" pitchFamily="18" charset="0"/>
                <a:cs typeface="Times New Roman" panose="02020603050405020304" pitchFamily="18" charset="0"/>
              </a:rPr>
              <a:t>Участвовал в боевых действиях с 1942 года на Северо-Кавказском и 1-ом Украинском фронтах.</a:t>
            </a:r>
          </a:p>
          <a:p>
            <a:pPr algn="just"/>
            <a:r>
              <a:rPr lang="ru-RU" sz="1200" b="1" dirty="0">
                <a:solidFill>
                  <a:srgbClr val="002060"/>
                </a:solidFill>
                <a:latin typeface="Times New Roman" panose="02020603050405020304" pitchFamily="18" charset="0"/>
                <a:cs typeface="Times New Roman" panose="02020603050405020304" pitchFamily="18" charset="0"/>
              </a:rPr>
              <a:t>Война для него закончилась в 1947 г. – еще два года после ее завершения он разминировал территорию Масальского и Бородинского р-нов Московской области. Красный диплом горно-металлургического техникума. Старший инженер производственно-технического отдела, начальник отдела геологоразведочной партии (Германия, Урал, Казахстан), начальник ремонтно-строительного цеха (Армения, </a:t>
            </a:r>
            <a:r>
              <a:rPr lang="ru-RU" sz="1200" b="1" dirty="0" err="1">
                <a:solidFill>
                  <a:srgbClr val="002060"/>
                </a:solidFill>
                <a:latin typeface="Times New Roman" panose="02020603050405020304" pitchFamily="18" charset="0"/>
                <a:cs typeface="Times New Roman" panose="02020603050405020304" pitchFamily="18" charset="0"/>
              </a:rPr>
              <a:t>Кировокан</a:t>
            </a:r>
            <a:r>
              <a:rPr lang="ru-RU" sz="1200" b="1" dirty="0">
                <a:solidFill>
                  <a:srgbClr val="002060"/>
                </a:solidFill>
                <a:latin typeface="Times New Roman" panose="02020603050405020304" pitchFamily="18" charset="0"/>
                <a:cs typeface="Times New Roman" panose="02020603050405020304" pitchFamily="18" charset="0"/>
              </a:rPr>
              <a:t>). Землетрясение в Армении (7.12.1988 г.), унесшее десятки тысяч человеческих жизней, разрушило и их дом. Все содержимое пропало. …Так Михаил Иванович и его супруга Вера Павловна (ветеран фронтового тыла ВОВ) оказались в Москве, где проживает их дочь. …Все 18 лет своей «московской биографии» Михаил Иванович, не приученный к праздному образу жизни, работал.</a:t>
            </a:r>
          </a:p>
        </p:txBody>
      </p:sp>
    </p:spTree>
    <p:extLst>
      <p:ext uri="{BB962C8B-B14F-4D97-AF65-F5344CB8AC3E}">
        <p14:creationId xmlns:p14="http://schemas.microsoft.com/office/powerpoint/2010/main" val="833153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9712" y="116632"/>
            <a:ext cx="5904656"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a:solidFill>
                  <a:srgbClr val="002060"/>
                </a:solidFill>
                <a:effectLst>
                  <a:outerShdw blurRad="38100" dist="38100" dir="2700000" algn="tl">
                    <a:srgbClr val="000000">
                      <a:alpha val="43137"/>
                    </a:srgbClr>
                  </a:outerShdw>
                </a:effectLst>
              </a:rPr>
              <a:t>Мурза Илья Митрофанович </a:t>
            </a:r>
            <a:endParaRPr lang="en-US" sz="3900" b="1" i="1" dirty="0" smtClean="0">
              <a:solidFill>
                <a:srgbClr val="002060"/>
              </a:solidFill>
              <a:effectLst>
                <a:outerShdw blurRad="38100" dist="38100" dir="2700000" algn="tl">
                  <a:srgbClr val="000000">
                    <a:alpha val="43137"/>
                  </a:srgbClr>
                </a:outerShdw>
              </a:effectLst>
            </a:endParaRPr>
          </a:p>
          <a:p>
            <a:pPr algn="ctr"/>
            <a:r>
              <a:rPr lang="ru-RU" sz="3900" b="1" i="1" dirty="0" err="1" smtClean="0">
                <a:solidFill>
                  <a:srgbClr val="C00000"/>
                </a:solidFill>
                <a:effectLst>
                  <a:outerShdw blurRad="38100" dist="38100" dir="2700000" algn="tl">
                    <a:srgbClr val="000000">
                      <a:alpha val="43137"/>
                    </a:srgbClr>
                  </a:outerShdw>
                </a:effectLst>
              </a:rPr>
              <a:t>Ηλί</a:t>
            </a:r>
            <a:r>
              <a:rPr lang="ru-RU" sz="3900" b="1" i="1" dirty="0" smtClean="0">
                <a:solidFill>
                  <a:srgbClr val="C00000"/>
                </a:solidFill>
                <a:effectLst>
                  <a:outerShdw blurRad="38100" dist="38100" dir="2700000" algn="tl">
                    <a:srgbClr val="000000">
                      <a:alpha val="43137"/>
                    </a:srgbClr>
                  </a:outerShdw>
                </a:effectLst>
              </a:rPr>
              <a:t>ας Μουρζά</a:t>
            </a:r>
            <a:endParaRPr lang="en-US" sz="3900" b="1" i="1" dirty="0" smtClean="0">
              <a:solidFill>
                <a:srgbClr val="C00000"/>
              </a:solidFill>
              <a:effectLst>
                <a:outerShdw blurRad="38100" dist="38100" dir="2700000" algn="tl">
                  <a:srgbClr val="000000">
                    <a:alpha val="43137"/>
                  </a:srgbClr>
                </a:outerShdw>
              </a:effectLst>
            </a:endParaRPr>
          </a:p>
          <a:p>
            <a:pPr algn="ctr"/>
            <a:r>
              <a:rPr lang="ru-RU" sz="3900" i="1" dirty="0">
                <a:solidFill>
                  <a:srgbClr val="002060"/>
                </a:solidFill>
                <a:effectLst>
                  <a:outerShdw blurRad="38100" dist="38100" dir="2700000" algn="tl">
                    <a:srgbClr val="000000">
                      <a:alpha val="43137"/>
                    </a:srgbClr>
                  </a:outerShdw>
                </a:effectLst>
              </a:rPr>
              <a:t>1.09.1904-11.11.1983</a:t>
            </a:r>
          </a:p>
        </p:txBody>
      </p:sp>
      <p:pic>
        <p:nvPicPr>
          <p:cNvPr id="3" name="Рисунок 2"/>
          <p:cNvPicPr>
            <a:picLocks noChangeAspect="1"/>
          </p:cNvPicPr>
          <p:nvPr/>
        </p:nvPicPr>
        <p:blipFill>
          <a:blip r:embed="rId2"/>
          <a:stretch>
            <a:fillRect/>
          </a:stretch>
        </p:blipFill>
        <p:spPr>
          <a:xfrm>
            <a:off x="1569977" y="2858963"/>
            <a:ext cx="2448272" cy="3593663"/>
          </a:xfrm>
          <a:prstGeom prst="rect">
            <a:avLst/>
          </a:prstGeom>
        </p:spPr>
      </p:pic>
      <p:sp>
        <p:nvSpPr>
          <p:cNvPr id="4" name="Прямоугольник 3"/>
          <p:cNvSpPr/>
          <p:nvPr/>
        </p:nvSpPr>
        <p:spPr>
          <a:xfrm>
            <a:off x="4211960" y="2762969"/>
            <a:ext cx="4572000" cy="3785652"/>
          </a:xfrm>
          <a:prstGeom prst="rect">
            <a:avLst/>
          </a:prstGeom>
        </p:spPr>
        <p:txBody>
          <a:bodyPr>
            <a:spAutoFit/>
          </a:bodyPr>
          <a:lstStyle/>
          <a:p>
            <a:r>
              <a:rPr lang="ru-RU" sz="2000" b="1" dirty="0">
                <a:solidFill>
                  <a:srgbClr val="002060"/>
                </a:solidFill>
              </a:rPr>
              <a:t>Герой Советского Союза.</a:t>
            </a:r>
          </a:p>
          <a:p>
            <a:r>
              <a:rPr lang="ru-RU" sz="2000" b="1" dirty="0">
                <a:solidFill>
                  <a:srgbClr val="002060"/>
                </a:solidFill>
              </a:rPr>
              <a:t>   Звание Героя с вручением ордена Ленина и медали</a:t>
            </a:r>
          </a:p>
          <a:p>
            <a:r>
              <a:rPr lang="ru-RU" sz="2000" b="1" dirty="0">
                <a:solidFill>
                  <a:srgbClr val="002060"/>
                </a:solidFill>
              </a:rPr>
              <a:t> Золотая Звезда присвоено Указом  Президиума Верховного</a:t>
            </a:r>
          </a:p>
          <a:p>
            <a:r>
              <a:rPr lang="ru-RU" sz="2000" b="1" dirty="0">
                <a:solidFill>
                  <a:srgbClr val="002060"/>
                </a:solidFill>
              </a:rPr>
              <a:t> Совета СССР 29 июня 1945г.  «...за умелое и мужественное</a:t>
            </a:r>
          </a:p>
          <a:p>
            <a:r>
              <a:rPr lang="ru-RU" sz="2000" b="1" dirty="0">
                <a:solidFill>
                  <a:srgbClr val="002060"/>
                </a:solidFill>
              </a:rPr>
              <a:t> руководство полком по  форсированию Одера и захват </a:t>
            </a:r>
          </a:p>
          <a:p>
            <a:r>
              <a:rPr lang="ru-RU" sz="2000" b="1" dirty="0">
                <a:solidFill>
                  <a:srgbClr val="002060"/>
                </a:solidFill>
              </a:rPr>
              <a:t>плацдарма на его западном берегу, проявленную при этом </a:t>
            </a:r>
          </a:p>
          <a:p>
            <a:r>
              <a:rPr lang="ru-RU" sz="2000" b="1" dirty="0">
                <a:solidFill>
                  <a:srgbClr val="002060"/>
                </a:solidFill>
              </a:rPr>
              <a:t>личную отвагу и мужество».</a:t>
            </a:r>
          </a:p>
        </p:txBody>
      </p:sp>
    </p:spTree>
    <p:extLst>
      <p:ext uri="{BB962C8B-B14F-4D97-AF65-F5344CB8AC3E}">
        <p14:creationId xmlns:p14="http://schemas.microsoft.com/office/powerpoint/2010/main" val="1779652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3" y="188640"/>
            <a:ext cx="1440160" cy="2113919"/>
          </a:xfrm>
          <a:prstGeom prst="rect">
            <a:avLst/>
          </a:prstGeom>
        </p:spPr>
      </p:pic>
      <p:sp>
        <p:nvSpPr>
          <p:cNvPr id="3" name="Прямоугольник 2"/>
          <p:cNvSpPr/>
          <p:nvPr/>
        </p:nvSpPr>
        <p:spPr>
          <a:xfrm>
            <a:off x="1835696" y="260648"/>
            <a:ext cx="4572000" cy="1569660"/>
          </a:xfrm>
          <a:prstGeom prst="rect">
            <a:avLst/>
          </a:prstGeom>
        </p:spPr>
        <p:txBody>
          <a:bodyPr>
            <a:spAutoFit/>
          </a:bodyPr>
          <a:lstStyle/>
          <a:p>
            <a:r>
              <a:rPr lang="ru-RU" sz="1200" b="1" dirty="0">
                <a:solidFill>
                  <a:srgbClr val="C00000"/>
                </a:solidFill>
                <a:latin typeface="Times New Roman" panose="02020603050405020304" pitchFamily="18" charset="0"/>
                <a:cs typeface="Times New Roman" panose="02020603050405020304" pitchFamily="18" charset="0"/>
              </a:rPr>
              <a:t>Мурза Илья </a:t>
            </a:r>
            <a:r>
              <a:rPr lang="ru-RU" sz="1200" b="1" dirty="0" smtClean="0">
                <a:solidFill>
                  <a:srgbClr val="C00000"/>
                </a:solidFill>
                <a:latin typeface="Times New Roman" panose="02020603050405020304" pitchFamily="18" charset="0"/>
                <a:cs typeface="Times New Roman" panose="02020603050405020304" pitchFamily="18" charset="0"/>
              </a:rPr>
              <a:t>Митрофанович</a:t>
            </a:r>
            <a:r>
              <a:rPr lang="en-US" sz="1200" b="1" dirty="0" smtClean="0">
                <a:solidFill>
                  <a:srgbClr val="C00000"/>
                </a:solidFill>
                <a:latin typeface="Times New Roman" panose="02020603050405020304" pitchFamily="18" charset="0"/>
                <a:cs typeface="Times New Roman" panose="02020603050405020304" pitchFamily="18" charset="0"/>
              </a:rPr>
              <a:t> </a:t>
            </a:r>
            <a:r>
              <a:rPr lang="ru-RU" sz="1200" b="1" dirty="0" smtClean="0">
                <a:solidFill>
                  <a:srgbClr val="C00000"/>
                </a:solidFill>
                <a:latin typeface="Times New Roman" panose="02020603050405020304" pitchFamily="18" charset="0"/>
                <a:cs typeface="Times New Roman" panose="02020603050405020304" pitchFamily="18" charset="0"/>
              </a:rPr>
              <a:t>(1.09.1904-11.11.1983</a:t>
            </a:r>
            <a:r>
              <a:rPr lang="ru-RU" sz="1200" b="1" dirty="0">
                <a:solidFill>
                  <a:srgbClr val="C00000"/>
                </a:solidFill>
                <a:latin typeface="Times New Roman" panose="02020603050405020304" pitchFamily="18" charset="0"/>
                <a:cs typeface="Times New Roman" panose="02020603050405020304" pitchFamily="18" charset="0"/>
              </a:rPr>
              <a:t>)</a:t>
            </a:r>
          </a:p>
          <a:p>
            <a:r>
              <a:rPr lang="ru-RU" sz="1200" dirty="0">
                <a:solidFill>
                  <a:srgbClr val="002060"/>
                </a:solidFill>
                <a:latin typeface="Times New Roman" panose="02020603050405020304" pitchFamily="18" charset="0"/>
                <a:cs typeface="Times New Roman" panose="02020603050405020304" pitchFamily="18" charset="0"/>
              </a:rPr>
              <a:t>   </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Герой Советского Союза.</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Звание Героя с вручением ордена Ленина и медали</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Золотая Звезда присвоено Указом  Президиума Верховного</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Совета СССР 29 июня 1945г.  «...за умелое и мужественное</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руководство полком по  форсированию Одера и захват </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плацдарма на его западном берегу, проявленную при этом </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личную отвагу и мужество».</a:t>
            </a:r>
          </a:p>
        </p:txBody>
      </p:sp>
      <p:sp>
        <p:nvSpPr>
          <p:cNvPr id="4" name="Прямоугольник 3"/>
          <p:cNvSpPr/>
          <p:nvPr/>
        </p:nvSpPr>
        <p:spPr>
          <a:xfrm>
            <a:off x="1691680" y="2132856"/>
            <a:ext cx="6912768" cy="3539430"/>
          </a:xfrm>
          <a:prstGeom prst="rect">
            <a:avLst/>
          </a:prstGeom>
        </p:spPr>
        <p:txBody>
          <a:bodyPr wrap="square">
            <a:spAutoFit/>
          </a:bodyPr>
          <a:lstStyle/>
          <a:p>
            <a:r>
              <a:rPr lang="ru-RU" sz="1400" dirty="0">
                <a:solidFill>
                  <a:srgbClr val="002060"/>
                </a:solidFill>
                <a:latin typeface="Times New Roman" panose="02020603050405020304" pitchFamily="18" charset="0"/>
                <a:cs typeface="Times New Roman" panose="02020603050405020304" pitchFamily="18" charset="0"/>
              </a:rPr>
              <a:t>Наш соотечественник </a:t>
            </a:r>
            <a:r>
              <a:rPr lang="ru-RU" sz="1400" dirty="0" err="1">
                <a:solidFill>
                  <a:srgbClr val="002060"/>
                </a:solidFill>
                <a:latin typeface="Times New Roman" panose="02020603050405020304" pitchFamily="18" charset="0"/>
                <a:cs typeface="Times New Roman" panose="02020603050405020304" pitchFamily="18" charset="0"/>
              </a:rPr>
              <a:t>И.М.Мурза</a:t>
            </a:r>
            <a:r>
              <a:rPr lang="ru-RU" sz="1400" dirty="0">
                <a:solidFill>
                  <a:srgbClr val="002060"/>
                </a:solidFill>
                <a:latin typeface="Times New Roman" panose="02020603050405020304" pitchFamily="18" charset="0"/>
                <a:cs typeface="Times New Roman" panose="02020603050405020304" pitchFamily="18" charset="0"/>
              </a:rPr>
              <a:t> родился в селе </a:t>
            </a:r>
            <a:r>
              <a:rPr lang="ru-RU" sz="1400" dirty="0" err="1">
                <a:solidFill>
                  <a:srgbClr val="002060"/>
                </a:solidFill>
                <a:latin typeface="Times New Roman" panose="02020603050405020304" pitchFamily="18" charset="0"/>
                <a:cs typeface="Times New Roman" panose="02020603050405020304" pitchFamily="18" charset="0"/>
              </a:rPr>
              <a:t>Мангуш</a:t>
            </a:r>
            <a:r>
              <a:rPr lang="ru-RU" sz="1400" dirty="0">
                <a:solidFill>
                  <a:srgbClr val="002060"/>
                </a:solidFill>
                <a:latin typeface="Times New Roman" panose="02020603050405020304" pitchFamily="18" charset="0"/>
                <a:cs typeface="Times New Roman" panose="02020603050405020304" pitchFamily="18" charset="0"/>
              </a:rPr>
              <a:t>, ныне поселок </a:t>
            </a:r>
            <a:r>
              <a:rPr lang="ru-RU" sz="1400" dirty="0" smtClean="0">
                <a:solidFill>
                  <a:srgbClr val="002060"/>
                </a:solidFill>
                <a:latin typeface="Times New Roman" panose="02020603050405020304" pitchFamily="18" charset="0"/>
                <a:cs typeface="Times New Roman" panose="02020603050405020304" pitchFamily="18" charset="0"/>
              </a:rPr>
              <a:t>городского</a:t>
            </a:r>
            <a:r>
              <a:rPr lang="en-US" sz="1400" dirty="0" smtClean="0">
                <a:solidFill>
                  <a:srgbClr val="002060"/>
                </a:solidFill>
                <a:latin typeface="Times New Roman" panose="02020603050405020304" pitchFamily="18" charset="0"/>
                <a:cs typeface="Times New Roman" panose="02020603050405020304" pitchFamily="18" charset="0"/>
              </a:rPr>
              <a:t> </a:t>
            </a:r>
            <a:r>
              <a:rPr lang="ru-RU" sz="1400" dirty="0" smtClean="0">
                <a:solidFill>
                  <a:srgbClr val="002060"/>
                </a:solidFill>
                <a:latin typeface="Times New Roman" panose="02020603050405020304" pitchFamily="18" charset="0"/>
                <a:cs typeface="Times New Roman" panose="02020603050405020304" pitchFamily="18" charset="0"/>
              </a:rPr>
              <a:t>типа </a:t>
            </a:r>
            <a:r>
              <a:rPr lang="ru-RU" sz="1400" dirty="0" err="1" smtClean="0">
                <a:solidFill>
                  <a:srgbClr val="002060"/>
                </a:solidFill>
                <a:latin typeface="Times New Roman" panose="02020603050405020304" pitchFamily="18" charset="0"/>
                <a:cs typeface="Times New Roman" panose="02020603050405020304" pitchFamily="18" charset="0"/>
              </a:rPr>
              <a:t>Першотравневое</a:t>
            </a:r>
            <a:r>
              <a:rPr lang="ru-RU" sz="1400" dirty="0" smtClean="0">
                <a:solidFill>
                  <a:srgbClr val="002060"/>
                </a:solidFill>
                <a:latin typeface="Times New Roman" panose="02020603050405020304" pitchFamily="18" charset="0"/>
                <a:cs typeface="Times New Roman" panose="02020603050405020304" pitchFamily="18" charset="0"/>
              </a:rPr>
              <a:t> </a:t>
            </a:r>
            <a:r>
              <a:rPr lang="ru-RU" sz="1400" dirty="0">
                <a:solidFill>
                  <a:srgbClr val="002060"/>
                </a:solidFill>
                <a:latin typeface="Times New Roman" panose="02020603050405020304" pitchFamily="18" charset="0"/>
                <a:cs typeface="Times New Roman" panose="02020603050405020304" pitchFamily="18" charset="0"/>
              </a:rPr>
              <a:t>Донецкой области Украины, в селе крестьянина. Грек.</a:t>
            </a:r>
          </a:p>
          <a:p>
            <a:r>
              <a:rPr lang="ru-RU" sz="1400" dirty="0">
                <a:solidFill>
                  <a:srgbClr val="002060"/>
                </a:solidFill>
                <a:latin typeface="Times New Roman" panose="02020603050405020304" pitchFamily="18" charset="0"/>
                <a:cs typeface="Times New Roman" panose="02020603050405020304" pitchFamily="18" charset="0"/>
              </a:rPr>
              <a:t>  На фронтах Великой Отечественной войны с 22.06.1941 года.</a:t>
            </a:r>
          </a:p>
          <a:p>
            <a:r>
              <a:rPr lang="ru-RU" sz="1400" dirty="0">
                <a:solidFill>
                  <a:srgbClr val="002060"/>
                </a:solidFill>
                <a:latin typeface="Times New Roman" panose="02020603050405020304" pitchFamily="18" charset="0"/>
                <a:cs typeface="Times New Roman" panose="02020603050405020304" pitchFamily="18" charset="0"/>
              </a:rPr>
              <a:t>Принимал участие в битве за Сталинград. Командир 269-го стрелкового полка 136-й стрелковой </a:t>
            </a:r>
            <a:r>
              <a:rPr lang="ru-RU" sz="1400" dirty="0" smtClean="0">
                <a:solidFill>
                  <a:srgbClr val="002060"/>
                </a:solidFill>
                <a:latin typeface="Times New Roman" panose="02020603050405020304" pitchFamily="18" charset="0"/>
                <a:cs typeface="Times New Roman" panose="02020603050405020304" pitchFamily="18" charset="0"/>
              </a:rPr>
              <a:t>Киевской </a:t>
            </a:r>
            <a:r>
              <a:rPr lang="ru-RU" sz="1400" dirty="0">
                <a:solidFill>
                  <a:srgbClr val="002060"/>
                </a:solidFill>
                <a:latin typeface="Times New Roman" panose="02020603050405020304" pitchFamily="18" charset="0"/>
                <a:cs typeface="Times New Roman" panose="02020603050405020304" pitchFamily="18" charset="0"/>
              </a:rPr>
              <a:t>Краснознаменной ордена Богдана Хмельницкого дивизии. </a:t>
            </a:r>
          </a:p>
          <a:p>
            <a:r>
              <a:rPr lang="ru-RU" sz="1400" dirty="0">
                <a:solidFill>
                  <a:srgbClr val="002060"/>
                </a:solidFill>
                <a:latin typeface="Times New Roman" panose="02020603050405020304" pitchFamily="18" charset="0"/>
                <a:cs typeface="Times New Roman" panose="02020603050405020304" pitchFamily="18" charset="0"/>
              </a:rPr>
              <a:t>   Комполка 269-го стрелкового полка подполковник </a:t>
            </a:r>
            <a:r>
              <a:rPr lang="ru-RU" sz="1400" dirty="0" err="1">
                <a:solidFill>
                  <a:srgbClr val="002060"/>
                </a:solidFill>
                <a:latin typeface="Times New Roman" panose="02020603050405020304" pitchFamily="18" charset="0"/>
                <a:cs typeface="Times New Roman" panose="02020603050405020304" pitchFamily="18" charset="0"/>
              </a:rPr>
              <a:t>И.Мурза</a:t>
            </a:r>
            <a:r>
              <a:rPr lang="ru-RU" sz="1400" dirty="0">
                <a:solidFill>
                  <a:srgbClr val="002060"/>
                </a:solidFill>
                <a:latin typeface="Times New Roman" panose="02020603050405020304" pitchFamily="18" charset="0"/>
                <a:cs typeface="Times New Roman" panose="02020603050405020304" pitchFamily="18" charset="0"/>
              </a:rPr>
              <a:t> отличился при форсировании реки </a:t>
            </a:r>
            <a:r>
              <a:rPr lang="ru-RU" sz="1400" dirty="0" smtClean="0">
                <a:solidFill>
                  <a:srgbClr val="002060"/>
                </a:solidFill>
                <a:latin typeface="Times New Roman" panose="02020603050405020304" pitchFamily="18" charset="0"/>
                <a:cs typeface="Times New Roman" panose="02020603050405020304" pitchFamily="18" charset="0"/>
              </a:rPr>
              <a:t>Одер </a:t>
            </a:r>
            <a:r>
              <a:rPr lang="ru-RU" sz="1400" dirty="0">
                <a:solidFill>
                  <a:srgbClr val="002060"/>
                </a:solidFill>
                <a:latin typeface="Times New Roman" panose="02020603050405020304" pitchFamily="18" charset="0"/>
                <a:cs typeface="Times New Roman" panose="02020603050405020304" pitchFamily="18" charset="0"/>
              </a:rPr>
              <a:t>20 апреля 1945 года в районе поселка </a:t>
            </a:r>
            <a:r>
              <a:rPr lang="ru-RU" sz="1400" dirty="0" err="1">
                <a:solidFill>
                  <a:srgbClr val="002060"/>
                </a:solidFill>
                <a:latin typeface="Times New Roman" panose="02020603050405020304" pitchFamily="18" charset="0"/>
                <a:cs typeface="Times New Roman" panose="02020603050405020304" pitchFamily="18" charset="0"/>
              </a:rPr>
              <a:t>Шенинген</a:t>
            </a:r>
            <a:r>
              <a:rPr lang="ru-RU" sz="1400" dirty="0">
                <a:solidFill>
                  <a:srgbClr val="002060"/>
                </a:solidFill>
                <a:latin typeface="Times New Roman" panose="02020603050405020304" pitchFamily="18" charset="0"/>
                <a:cs typeface="Times New Roman" panose="02020603050405020304" pitchFamily="18" charset="0"/>
              </a:rPr>
              <a:t> (Каменец, Польша). </a:t>
            </a:r>
          </a:p>
          <a:p>
            <a:r>
              <a:rPr lang="ru-RU" sz="1400" dirty="0">
                <a:solidFill>
                  <a:srgbClr val="002060"/>
                </a:solidFill>
                <a:latin typeface="Times New Roman" panose="02020603050405020304" pitchFamily="18" charset="0"/>
                <a:cs typeface="Times New Roman" panose="02020603050405020304" pitchFamily="18" charset="0"/>
              </a:rPr>
              <a:t>   После войны отважный герой еще некоторое время оставался в рядах Вооруженных Сил СССР на </a:t>
            </a:r>
            <a:r>
              <a:rPr lang="ru-RU" sz="1400" dirty="0" smtClean="0">
                <a:solidFill>
                  <a:srgbClr val="002060"/>
                </a:solidFill>
                <a:latin typeface="Times New Roman" panose="02020603050405020304" pitchFamily="18" charset="0"/>
                <a:cs typeface="Times New Roman" panose="02020603050405020304" pitchFamily="18" charset="0"/>
              </a:rPr>
              <a:t>командных </a:t>
            </a:r>
            <a:r>
              <a:rPr lang="ru-RU" sz="1400" dirty="0">
                <a:solidFill>
                  <a:srgbClr val="002060"/>
                </a:solidFill>
                <a:latin typeface="Times New Roman" panose="02020603050405020304" pitchFamily="18" charset="0"/>
                <a:cs typeface="Times New Roman" panose="02020603050405020304" pitchFamily="18" charset="0"/>
              </a:rPr>
              <a:t>постах. С 1946 года Илья Мурза – в запасе.  Жил в городе Семилуки Воронежской </a:t>
            </a:r>
            <a:r>
              <a:rPr lang="ru-RU" sz="1400" dirty="0" smtClean="0">
                <a:solidFill>
                  <a:srgbClr val="002060"/>
                </a:solidFill>
                <a:latin typeface="Times New Roman" panose="02020603050405020304" pitchFamily="18" charset="0"/>
                <a:cs typeface="Times New Roman" panose="02020603050405020304" pitchFamily="18" charset="0"/>
              </a:rPr>
              <a:t>области</a:t>
            </a:r>
            <a:r>
              <a:rPr lang="ru-RU" sz="1400" dirty="0">
                <a:solidFill>
                  <a:srgbClr val="002060"/>
                </a:solidFill>
                <a:latin typeface="Times New Roman" panose="02020603050405020304" pitchFamily="18" charset="0"/>
                <a:cs typeface="Times New Roman" panose="02020603050405020304" pitchFamily="18" charset="0"/>
              </a:rPr>
              <a:t>. Работал заместителем директора завода огнеупорных материалов. Скончался 11 ноября </a:t>
            </a:r>
            <a:r>
              <a:rPr lang="ru-RU" sz="1400" dirty="0" smtClean="0">
                <a:solidFill>
                  <a:srgbClr val="002060"/>
                </a:solidFill>
                <a:latin typeface="Times New Roman" panose="02020603050405020304" pitchFamily="18" charset="0"/>
                <a:cs typeface="Times New Roman" panose="02020603050405020304" pitchFamily="18" charset="0"/>
              </a:rPr>
              <a:t>1983</a:t>
            </a:r>
            <a:r>
              <a:rPr lang="en-US" sz="1400" dirty="0" smtClean="0">
                <a:solidFill>
                  <a:srgbClr val="002060"/>
                </a:solidFill>
                <a:latin typeface="Times New Roman" panose="02020603050405020304" pitchFamily="18" charset="0"/>
                <a:cs typeface="Times New Roman" panose="02020603050405020304" pitchFamily="18" charset="0"/>
              </a:rPr>
              <a:t> </a:t>
            </a:r>
            <a:r>
              <a:rPr lang="ru-RU" sz="1400" dirty="0" smtClean="0">
                <a:solidFill>
                  <a:srgbClr val="002060"/>
                </a:solidFill>
                <a:latin typeface="Times New Roman" panose="02020603050405020304" pitchFamily="18" charset="0"/>
                <a:cs typeface="Times New Roman" panose="02020603050405020304" pitchFamily="18" charset="0"/>
              </a:rPr>
              <a:t>года</a:t>
            </a:r>
            <a:r>
              <a:rPr lang="ru-RU" sz="1400" dirty="0">
                <a:solidFill>
                  <a:srgbClr val="002060"/>
                </a:solidFill>
                <a:latin typeface="Times New Roman" panose="02020603050405020304" pitchFamily="18" charset="0"/>
                <a:cs typeface="Times New Roman" panose="02020603050405020304" pitchFamily="18" charset="0"/>
              </a:rPr>
              <a:t>.   Награжден орденами Ленина, дважды орденом Красного Знамени, орденом Отечественной </a:t>
            </a:r>
            <a:r>
              <a:rPr lang="ru-RU" sz="1400" dirty="0" smtClean="0">
                <a:solidFill>
                  <a:srgbClr val="002060"/>
                </a:solidFill>
                <a:latin typeface="Times New Roman" panose="02020603050405020304" pitchFamily="18" charset="0"/>
                <a:cs typeface="Times New Roman" panose="02020603050405020304" pitchFamily="18" charset="0"/>
              </a:rPr>
              <a:t>войны </a:t>
            </a:r>
            <a:r>
              <a:rPr lang="ru-RU" sz="1400" dirty="0">
                <a:solidFill>
                  <a:srgbClr val="002060"/>
                </a:solidFill>
                <a:latin typeface="Times New Roman" panose="02020603050405020304" pitchFamily="18" charset="0"/>
                <a:cs typeface="Times New Roman" panose="02020603050405020304" pitchFamily="18" charset="0"/>
              </a:rPr>
              <a:t>1 ст., орденом Красной Звезд, медалью «За оборону Сталинграда».</a:t>
            </a:r>
          </a:p>
          <a:p>
            <a:pPr algn="ctr"/>
            <a:r>
              <a:rPr lang="ru-RU" sz="14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Память.</a:t>
            </a:r>
          </a:p>
          <a:p>
            <a:r>
              <a:rPr lang="ru-RU" sz="1400" dirty="0">
                <a:solidFill>
                  <a:srgbClr val="002060"/>
                </a:solidFill>
                <a:latin typeface="Times New Roman" panose="02020603050405020304" pitchFamily="18" charset="0"/>
                <a:cs typeface="Times New Roman" panose="02020603050405020304" pitchFamily="18" charset="0"/>
              </a:rPr>
              <a:t>Именем Героя Советского Союза </a:t>
            </a:r>
            <a:r>
              <a:rPr lang="ru-RU" sz="1400" dirty="0" err="1">
                <a:solidFill>
                  <a:srgbClr val="002060"/>
                </a:solidFill>
                <a:latin typeface="Times New Roman" panose="02020603050405020304" pitchFamily="18" charset="0"/>
                <a:cs typeface="Times New Roman" panose="02020603050405020304" pitchFamily="18" charset="0"/>
              </a:rPr>
              <a:t>И.М.Мурзы</a:t>
            </a:r>
            <a:r>
              <a:rPr lang="ru-RU" sz="1400" dirty="0">
                <a:solidFill>
                  <a:srgbClr val="002060"/>
                </a:solidFill>
                <a:latin typeface="Times New Roman" panose="02020603050405020304" pitchFamily="18" charset="0"/>
                <a:cs typeface="Times New Roman" panose="02020603050405020304" pitchFamily="18" charset="0"/>
              </a:rPr>
              <a:t> названа улица в городе Семилуки.</a:t>
            </a:r>
          </a:p>
        </p:txBody>
      </p:sp>
    </p:spTree>
    <p:extLst>
      <p:ext uri="{BB962C8B-B14F-4D97-AF65-F5344CB8AC3E}">
        <p14:creationId xmlns:p14="http://schemas.microsoft.com/office/powerpoint/2010/main" val="2252902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74320"/>
            <a:ext cx="7818072" cy="171452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b="1" i="1" dirty="0" smtClean="0">
                <a:solidFill>
                  <a:schemeClr val="tx1"/>
                </a:solidFill>
                <a:effectLst>
                  <a:outerShdw blurRad="38100" dist="38100" dir="2700000" algn="tl">
                    <a:srgbClr val="000000">
                      <a:alpha val="43137"/>
                    </a:srgbClr>
                  </a:outerShdw>
                </a:effectLst>
                <a:latin typeface="Corbel" panose="020B0503020204020204" pitchFamily="34" charset="0"/>
              </a:rPr>
              <a:t/>
            </a:r>
            <a:br>
              <a:rPr lang="ru-RU" b="1" i="1" dirty="0" smtClean="0">
                <a:solidFill>
                  <a:schemeClr val="tx1"/>
                </a:solidFill>
                <a:effectLst>
                  <a:outerShdw blurRad="38100" dist="38100" dir="2700000" algn="tl">
                    <a:srgbClr val="000000">
                      <a:alpha val="43137"/>
                    </a:srgbClr>
                  </a:outerShdw>
                </a:effectLst>
                <a:latin typeface="Corbel" panose="020B0503020204020204" pitchFamily="34" charset="0"/>
              </a:rPr>
            </a:br>
            <a:r>
              <a:rPr lang="en-US" b="1" i="1" dirty="0" err="1" smtClean="0">
                <a:solidFill>
                  <a:srgbClr val="002060"/>
                </a:solidFill>
                <a:effectLst>
                  <a:outerShdw blurRad="38100" dist="38100" dir="2700000" algn="tl">
                    <a:srgbClr val="000000">
                      <a:alpha val="43137"/>
                    </a:srgbClr>
                  </a:outerShdw>
                </a:effectLst>
                <a:latin typeface="Corbel" panose="020B0503020204020204" pitchFamily="34" charset="0"/>
              </a:rPr>
              <a:t>Алексеев</a:t>
            </a:r>
            <a:r>
              <a:rPr lang="en-US" b="1" i="1" dirty="0">
                <a:solidFill>
                  <a:srgbClr val="002060"/>
                </a:solidFill>
                <a:effectLst>
                  <a:outerShdw blurRad="38100" dist="38100" dir="2700000" algn="tl">
                    <a:srgbClr val="000000">
                      <a:alpha val="43137"/>
                    </a:srgbClr>
                  </a:outerShdw>
                </a:effectLst>
                <a:latin typeface="Corbel" panose="020B0503020204020204" pitchFamily="34" charset="0"/>
              </a:rPr>
              <a:t> </a:t>
            </a:r>
            <a:r>
              <a:rPr lang="en-US" b="1" i="1" dirty="0" err="1">
                <a:solidFill>
                  <a:srgbClr val="002060"/>
                </a:solidFill>
                <a:effectLst>
                  <a:outerShdw blurRad="38100" dist="38100" dir="2700000" algn="tl">
                    <a:srgbClr val="000000">
                      <a:alpha val="43137"/>
                    </a:srgbClr>
                  </a:outerShdw>
                </a:effectLst>
                <a:latin typeface="Corbel" panose="020B0503020204020204" pitchFamily="34" charset="0"/>
              </a:rPr>
              <a:t>Спартак</a:t>
            </a:r>
            <a:r>
              <a:rPr lang="en-US" b="1" i="1" dirty="0">
                <a:solidFill>
                  <a:srgbClr val="002060"/>
                </a:solidFill>
                <a:effectLst>
                  <a:outerShdw blurRad="38100" dist="38100" dir="2700000" algn="tl">
                    <a:srgbClr val="000000">
                      <a:alpha val="43137"/>
                    </a:srgbClr>
                  </a:outerShdw>
                </a:effectLst>
                <a:latin typeface="Corbel" panose="020B0503020204020204" pitchFamily="34" charset="0"/>
              </a:rPr>
              <a:t> </a:t>
            </a:r>
            <a:r>
              <a:rPr lang="en-US" b="1" i="1" dirty="0" err="1" smtClean="0">
                <a:solidFill>
                  <a:srgbClr val="002060"/>
                </a:solidFill>
                <a:effectLst>
                  <a:outerShdw blurRad="38100" dist="38100" dir="2700000" algn="tl">
                    <a:srgbClr val="000000">
                      <a:alpha val="43137"/>
                    </a:srgbClr>
                  </a:outerShdw>
                </a:effectLst>
                <a:latin typeface="Corbel" panose="020B0503020204020204" pitchFamily="34" charset="0"/>
              </a:rPr>
              <a:t>Петрович</a:t>
            </a:r>
            <a:r>
              <a:rPr lang="ru-RU" b="1" i="1" dirty="0" smtClean="0">
                <a:effectLst>
                  <a:outerShdw blurRad="38100" dist="38100" dir="2700000" algn="tl">
                    <a:srgbClr val="000000">
                      <a:alpha val="43137"/>
                    </a:srgbClr>
                  </a:outerShdw>
                </a:effectLst>
                <a:latin typeface="Corbel" panose="020B0503020204020204" pitchFamily="34" charset="0"/>
              </a:rPr>
              <a:t/>
            </a:r>
            <a:br>
              <a:rPr lang="ru-RU" b="1" i="1" dirty="0" smtClean="0">
                <a:effectLst>
                  <a:outerShdw blurRad="38100" dist="38100" dir="2700000" algn="tl">
                    <a:srgbClr val="000000">
                      <a:alpha val="43137"/>
                    </a:srgbClr>
                  </a:outerShdw>
                </a:effectLst>
                <a:latin typeface="Corbel" panose="020B0503020204020204" pitchFamily="34" charset="0"/>
              </a:rPr>
            </a:br>
            <a:r>
              <a:rPr lang="en-US" b="1" i="1" dirty="0">
                <a:solidFill>
                  <a:srgbClr val="C00000"/>
                </a:solidFill>
                <a:effectLst>
                  <a:outerShdw blurRad="38100" dist="38100" dir="2700000" algn="tl">
                    <a:srgbClr val="000000">
                      <a:alpha val="43137"/>
                    </a:srgbClr>
                  </a:outerShdw>
                </a:effectLst>
                <a:latin typeface="Corbel" panose="020B0503020204020204" pitchFamily="34" charset="0"/>
              </a:rPr>
              <a:t>Σπ</a:t>
            </a:r>
            <a:r>
              <a:rPr lang="el-GR" b="1" i="1" dirty="0">
                <a:solidFill>
                  <a:srgbClr val="C00000"/>
                </a:solidFill>
                <a:effectLst>
                  <a:outerShdw blurRad="38100" dist="38100" dir="2700000" algn="tl">
                    <a:srgbClr val="000000">
                      <a:alpha val="43137"/>
                    </a:srgbClr>
                  </a:outerShdw>
                </a:effectLst>
                <a:latin typeface="Corbel" panose="020B0503020204020204" pitchFamily="34" charset="0"/>
              </a:rPr>
              <a:t>άρτακος </a:t>
            </a:r>
            <a:r>
              <a:rPr lang="el-GR" b="1" i="1" dirty="0" smtClean="0">
                <a:solidFill>
                  <a:srgbClr val="C00000"/>
                </a:solidFill>
                <a:effectLst>
                  <a:outerShdw blurRad="38100" dist="38100" dir="2700000" algn="tl">
                    <a:srgbClr val="000000">
                      <a:alpha val="43137"/>
                    </a:srgbClr>
                  </a:outerShdw>
                </a:effectLst>
                <a:latin typeface="Corbel" panose="020B0503020204020204" pitchFamily="34" charset="0"/>
              </a:rPr>
              <a:t>Αλεξέγιεβ</a:t>
            </a:r>
            <a:r>
              <a:rPr lang="ru-RU" b="1" i="1" dirty="0" smtClean="0">
                <a:effectLst>
                  <a:outerShdw blurRad="38100" dist="38100" dir="2700000" algn="tl">
                    <a:srgbClr val="000000">
                      <a:alpha val="43137"/>
                    </a:srgbClr>
                  </a:outerShdw>
                </a:effectLst>
                <a:latin typeface="Corbel" panose="020B0503020204020204" pitchFamily="34" charset="0"/>
              </a:rPr>
              <a:t/>
            </a:r>
            <a:br>
              <a:rPr lang="ru-RU" b="1" i="1" dirty="0" smtClean="0">
                <a:effectLst>
                  <a:outerShdw blurRad="38100" dist="38100" dir="2700000" algn="tl">
                    <a:srgbClr val="000000">
                      <a:alpha val="43137"/>
                    </a:srgbClr>
                  </a:outerShdw>
                </a:effectLst>
                <a:latin typeface="Corbel" panose="020B0503020204020204" pitchFamily="34" charset="0"/>
              </a:rPr>
            </a:br>
            <a:r>
              <a:rPr lang="ru-RU" i="1" dirty="0">
                <a:solidFill>
                  <a:srgbClr val="002060"/>
                </a:solidFill>
                <a:effectLst/>
              </a:rPr>
              <a:t>26.05.1925 -</a:t>
            </a:r>
            <a:r>
              <a:rPr lang="en-US" i="1" dirty="0">
                <a:solidFill>
                  <a:srgbClr val="002060"/>
                </a:solidFill>
                <a:effectLst/>
              </a:rPr>
              <a:t> </a:t>
            </a:r>
            <a:r>
              <a:rPr lang="ru-RU" i="1" dirty="0">
                <a:solidFill>
                  <a:srgbClr val="002060"/>
                </a:solidFill>
                <a:effectLst/>
              </a:rPr>
              <a:t>13.01.2009</a:t>
            </a:r>
            <a:r>
              <a:rPr lang="ru-RU" b="1" i="1" dirty="0" smtClean="0">
                <a:solidFill>
                  <a:srgbClr val="002060"/>
                </a:solidFill>
                <a:effectLst>
                  <a:outerShdw blurRad="38100" dist="38100" dir="2700000" algn="tl">
                    <a:srgbClr val="000000">
                      <a:alpha val="43137"/>
                    </a:srgbClr>
                  </a:outerShdw>
                </a:effectLst>
              </a:rPr>
              <a:t/>
            </a:r>
            <a:br>
              <a:rPr lang="ru-RU" b="1" i="1" dirty="0" smtClean="0">
                <a:solidFill>
                  <a:srgbClr val="002060"/>
                </a:solidFill>
                <a:effectLst>
                  <a:outerShdw blurRad="38100" dist="38100" dir="2700000" algn="tl">
                    <a:srgbClr val="000000">
                      <a:alpha val="43137"/>
                    </a:srgbClr>
                  </a:outerShdw>
                </a:effectLst>
              </a:rPr>
            </a:br>
            <a:endParaRPr lang="ru-RU" i="1" dirty="0">
              <a:solidFill>
                <a:srgbClr val="002060"/>
              </a:solidFill>
              <a:effectLst>
                <a:outerShdw blurRad="38100" dist="38100" dir="2700000" algn="tl">
                  <a:srgbClr val="000000">
                    <a:alpha val="43137"/>
                  </a:srgbClr>
                </a:outerShdw>
              </a:effectLst>
            </a:endParaRPr>
          </a:p>
        </p:txBody>
      </p:sp>
      <p:sp>
        <p:nvSpPr>
          <p:cNvPr id="4" name="Объект 3"/>
          <p:cNvSpPr>
            <a:spLocks noGrp="1"/>
          </p:cNvSpPr>
          <p:nvPr>
            <p:ph sz="half" idx="2"/>
          </p:nvPr>
        </p:nvSpPr>
        <p:spPr>
          <a:xfrm>
            <a:off x="5436096" y="2204864"/>
            <a:ext cx="3497592" cy="3982576"/>
          </a:xfrm>
        </p:spPr>
        <p:txBody>
          <a:bodyPr>
            <a:normAutofit fontScale="70000" lnSpcReduction="20000"/>
          </a:bodyPr>
          <a:lstStyle/>
          <a:p>
            <a:pPr marL="82296" indent="0">
              <a:buNone/>
            </a:pPr>
            <a:endParaRPr lang="ru-RU" dirty="0" smtClean="0"/>
          </a:p>
          <a:p>
            <a:pPr marL="82296" indent="0">
              <a:buNone/>
            </a:pPr>
            <a:r>
              <a:rPr lang="en-US" b="1" dirty="0">
                <a:latin typeface="Corbel" panose="020B0503020204020204" pitchFamily="34" charset="0"/>
              </a:rPr>
              <a:t> </a:t>
            </a:r>
            <a:r>
              <a:rPr lang="ru-RU" b="1" dirty="0">
                <a:latin typeface="Corbel" panose="020B0503020204020204" pitchFamily="34" charset="0"/>
              </a:rPr>
              <a:t> </a:t>
            </a:r>
            <a:r>
              <a:rPr lang="ru-RU" sz="3100" b="1" dirty="0">
                <a:solidFill>
                  <a:srgbClr val="002060"/>
                </a:solidFill>
                <a:latin typeface="Corbel" panose="020B0503020204020204" pitchFamily="34" charset="0"/>
              </a:rPr>
              <a:t>Когда началась война с гитлеровской Германией, </a:t>
            </a:r>
            <a:r>
              <a:rPr lang="ru-RU" sz="3100" b="1" dirty="0" smtClean="0">
                <a:solidFill>
                  <a:srgbClr val="002060"/>
                </a:solidFill>
                <a:latin typeface="Corbel" panose="020B0503020204020204" pitchFamily="34" charset="0"/>
              </a:rPr>
              <a:t>Спартаку </a:t>
            </a:r>
            <a:r>
              <a:rPr lang="ru-RU" sz="3100" b="1" dirty="0">
                <a:solidFill>
                  <a:srgbClr val="002060"/>
                </a:solidFill>
                <a:latin typeface="Corbel" panose="020B0503020204020204" pitchFamily="34" charset="0"/>
              </a:rPr>
              <a:t>Алексееву было 16 лет. Он сразу пошел </a:t>
            </a:r>
            <a:r>
              <a:rPr lang="ru-RU" sz="3100" b="1" dirty="0" smtClean="0">
                <a:solidFill>
                  <a:srgbClr val="002060"/>
                </a:solidFill>
                <a:latin typeface="Corbel" panose="020B0503020204020204" pitchFamily="34" charset="0"/>
              </a:rPr>
              <a:t>в </a:t>
            </a:r>
            <a:r>
              <a:rPr lang="ru-RU" sz="3100" b="1" dirty="0">
                <a:solidFill>
                  <a:srgbClr val="002060"/>
                </a:solidFill>
                <a:latin typeface="Corbel" panose="020B0503020204020204" pitchFamily="34" charset="0"/>
              </a:rPr>
              <a:t>райком комсомола, где написал заявление </a:t>
            </a:r>
            <a:r>
              <a:rPr lang="ru-RU" sz="3100" b="1" dirty="0" smtClean="0">
                <a:solidFill>
                  <a:srgbClr val="002060"/>
                </a:solidFill>
                <a:latin typeface="Corbel" panose="020B0503020204020204" pitchFamily="34" charset="0"/>
              </a:rPr>
              <a:t>с просьбой включить</a:t>
            </a:r>
            <a:r>
              <a:rPr lang="en-US" sz="3100" b="1" dirty="0">
                <a:solidFill>
                  <a:srgbClr val="002060"/>
                </a:solidFill>
                <a:latin typeface="Corbel" panose="020B0503020204020204" pitchFamily="34" charset="0"/>
              </a:rPr>
              <a:t> </a:t>
            </a:r>
            <a:r>
              <a:rPr lang="ru-RU" sz="3100" b="1" dirty="0">
                <a:solidFill>
                  <a:srgbClr val="002060"/>
                </a:solidFill>
                <a:latin typeface="Corbel" panose="020B0503020204020204" pitchFamily="34" charset="0"/>
              </a:rPr>
              <a:t>его</a:t>
            </a:r>
            <a:r>
              <a:rPr lang="en-US" sz="3100" b="1" dirty="0">
                <a:solidFill>
                  <a:srgbClr val="002060"/>
                </a:solidFill>
                <a:latin typeface="Corbel" panose="020B0503020204020204" pitchFamily="34" charset="0"/>
              </a:rPr>
              <a:t> </a:t>
            </a:r>
            <a:r>
              <a:rPr lang="ru-RU" sz="3100" b="1" dirty="0">
                <a:solidFill>
                  <a:srgbClr val="002060"/>
                </a:solidFill>
                <a:latin typeface="Corbel" panose="020B0503020204020204" pitchFamily="34" charset="0"/>
              </a:rPr>
              <a:t>в </a:t>
            </a:r>
            <a:r>
              <a:rPr lang="ru-RU" sz="3100" b="1" dirty="0" err="1">
                <a:solidFill>
                  <a:srgbClr val="002060"/>
                </a:solidFill>
                <a:latin typeface="Corbel" panose="020B0503020204020204" pitchFamily="34" charset="0"/>
              </a:rPr>
              <a:t>комсомольско</a:t>
            </a:r>
            <a:r>
              <a:rPr lang="ru-RU" sz="3100" b="1" dirty="0">
                <a:solidFill>
                  <a:srgbClr val="002060"/>
                </a:solidFill>
                <a:latin typeface="Corbel" panose="020B0503020204020204" pitchFamily="34" charset="0"/>
              </a:rPr>
              <a:t> –</a:t>
            </a:r>
          </a:p>
          <a:p>
            <a:pPr marL="82296" indent="0">
              <a:buNone/>
            </a:pPr>
            <a:r>
              <a:rPr lang="ru-RU" sz="3100" b="1" dirty="0">
                <a:solidFill>
                  <a:srgbClr val="002060"/>
                </a:solidFill>
                <a:latin typeface="Corbel" panose="020B0503020204020204" pitchFamily="34" charset="0"/>
              </a:rPr>
              <a:t>добровольческий батальон.</a:t>
            </a:r>
          </a:p>
          <a:p>
            <a:pPr marL="82296" indent="0">
              <a:buNone/>
            </a:pPr>
            <a:endParaRPr lang="ru-RU"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835696" y="2348880"/>
            <a:ext cx="2808312" cy="40833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39916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835696" y="2745029"/>
            <a:ext cx="1800200" cy="2642399"/>
          </a:xfrm>
          <a:prstGeom prst="rect">
            <a:avLst/>
          </a:prstGeom>
        </p:spPr>
      </p:pic>
      <p:sp>
        <p:nvSpPr>
          <p:cNvPr id="3" name="Прямоугольник 2"/>
          <p:cNvSpPr/>
          <p:nvPr/>
        </p:nvSpPr>
        <p:spPr>
          <a:xfrm>
            <a:off x="2769265" y="548680"/>
            <a:ext cx="6031651" cy="189282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ctr"/>
            <a:r>
              <a:rPr lang="ru-RU" sz="3900" b="1" i="1" dirty="0">
                <a:solidFill>
                  <a:srgbClr val="002060"/>
                </a:solidFill>
                <a:effectLst>
                  <a:outerShdw blurRad="38100" dist="38100" dir="2700000" algn="tl">
                    <a:srgbClr val="000000">
                      <a:alpha val="43137"/>
                    </a:srgbClr>
                  </a:outerShdw>
                </a:effectLst>
              </a:rPr>
              <a:t>Мурза </a:t>
            </a:r>
            <a:r>
              <a:rPr lang="ru-RU" sz="3900" b="1" i="1" dirty="0" smtClean="0">
                <a:solidFill>
                  <a:srgbClr val="002060"/>
                </a:solidFill>
                <a:effectLst>
                  <a:outerShdw blurRad="38100" dist="38100" dir="2700000" algn="tl">
                    <a:srgbClr val="000000">
                      <a:alpha val="43137"/>
                    </a:srgbClr>
                  </a:outerShdw>
                </a:effectLst>
              </a:rPr>
              <a:t>Степан Семенович </a:t>
            </a:r>
            <a:endParaRPr lang="en-US" sz="3900" b="1" i="1" dirty="0" smtClean="0">
              <a:solidFill>
                <a:srgbClr val="002060"/>
              </a:solidFill>
              <a:effectLst>
                <a:outerShdw blurRad="38100" dist="38100" dir="2700000" algn="tl">
                  <a:srgbClr val="000000">
                    <a:alpha val="43137"/>
                  </a:srgbClr>
                </a:outerShdw>
              </a:effectLst>
            </a:endParaRPr>
          </a:p>
          <a:p>
            <a:pPr algn="ctr"/>
            <a:r>
              <a:rPr lang="ru-RU" sz="3900" b="1" i="1" dirty="0" smtClean="0">
                <a:solidFill>
                  <a:srgbClr val="002060"/>
                </a:solidFill>
                <a:effectLst>
                  <a:outerShdw blurRad="38100" dist="38100" dir="2700000" algn="tl">
                    <a:srgbClr val="000000">
                      <a:alpha val="43137"/>
                    </a:srgbClr>
                  </a:outerShdw>
                </a:effectLst>
              </a:rPr>
              <a:t> </a:t>
            </a:r>
            <a:r>
              <a:rPr lang="el-GR" sz="3900" b="1" i="1" dirty="0">
                <a:solidFill>
                  <a:srgbClr val="C00000"/>
                </a:solidFill>
                <a:effectLst>
                  <a:outerShdw blurRad="38100" dist="38100" dir="2700000" algn="tl">
                    <a:srgbClr val="000000">
                      <a:alpha val="43137"/>
                    </a:srgbClr>
                  </a:outerShdw>
                </a:effectLst>
              </a:rPr>
              <a:t>Στεπάν </a:t>
            </a:r>
            <a:r>
              <a:rPr lang="el-GR" sz="3900" b="1" i="1" dirty="0" smtClean="0">
                <a:solidFill>
                  <a:srgbClr val="C00000"/>
                </a:solidFill>
                <a:effectLst>
                  <a:outerShdw blurRad="38100" dist="38100" dir="2700000" algn="tl">
                    <a:srgbClr val="000000">
                      <a:alpha val="43137"/>
                    </a:srgbClr>
                  </a:outerShdw>
                </a:effectLst>
              </a:rPr>
              <a:t>Μουρζά</a:t>
            </a:r>
            <a:endParaRPr lang="ru-RU" sz="3900" b="1" i="1" dirty="0" smtClean="0">
              <a:solidFill>
                <a:srgbClr val="C00000"/>
              </a:solidFill>
              <a:effectLst>
                <a:outerShdw blurRad="38100" dist="38100" dir="2700000" algn="tl">
                  <a:srgbClr val="000000">
                    <a:alpha val="43137"/>
                  </a:srgbClr>
                </a:outerShdw>
              </a:effectLst>
            </a:endParaRPr>
          </a:p>
          <a:p>
            <a:pPr algn="ctr"/>
            <a:r>
              <a:rPr lang="ru-RU" sz="3900" i="1" dirty="0">
                <a:solidFill>
                  <a:srgbClr val="002060"/>
                </a:solidFill>
              </a:rPr>
              <a:t>15.12.1917-9.11.1974</a:t>
            </a:r>
          </a:p>
        </p:txBody>
      </p:sp>
      <p:sp>
        <p:nvSpPr>
          <p:cNvPr id="4" name="Прямоугольник 3"/>
          <p:cNvSpPr/>
          <p:nvPr/>
        </p:nvSpPr>
        <p:spPr>
          <a:xfrm>
            <a:off x="3995936" y="2636912"/>
            <a:ext cx="4572000" cy="2862322"/>
          </a:xfrm>
          <a:prstGeom prst="rect">
            <a:avLst/>
          </a:prstGeom>
        </p:spPr>
        <p:txBody>
          <a:bodyPr>
            <a:spAutoFit/>
          </a:bodyPr>
          <a:lstStyle/>
          <a:p>
            <a:r>
              <a:rPr lang="ru-RU" sz="2000" b="1" dirty="0">
                <a:solidFill>
                  <a:srgbClr val="002060"/>
                </a:solidFill>
              </a:rPr>
              <a:t>Герой Советского Союза.</a:t>
            </a:r>
          </a:p>
          <a:p>
            <a:r>
              <a:rPr lang="ru-RU" sz="2000" b="1" dirty="0">
                <a:solidFill>
                  <a:srgbClr val="002060"/>
                </a:solidFill>
              </a:rPr>
              <a:t>  Командир батальона 722-го стрелкового полка 206 стрелковой </a:t>
            </a:r>
            <a:r>
              <a:rPr lang="ru-RU" sz="2000" b="1" dirty="0" smtClean="0">
                <a:solidFill>
                  <a:srgbClr val="002060"/>
                </a:solidFill>
              </a:rPr>
              <a:t>дивизии </a:t>
            </a:r>
            <a:r>
              <a:rPr lang="ru-RU" sz="2000" b="1" dirty="0">
                <a:solidFill>
                  <a:srgbClr val="002060"/>
                </a:solidFill>
              </a:rPr>
              <a:t>47-й армии Воронежского фронта, капитан.</a:t>
            </a:r>
          </a:p>
          <a:p>
            <a:r>
              <a:rPr lang="ru-RU" sz="2000" b="1" dirty="0">
                <a:solidFill>
                  <a:srgbClr val="002060"/>
                </a:solidFill>
              </a:rPr>
              <a:t>Родился в селе Куликовка (ныне поселок городского типа) </a:t>
            </a:r>
            <a:r>
              <a:rPr lang="ru-RU" sz="2000" b="1" dirty="0" smtClean="0">
                <a:solidFill>
                  <a:srgbClr val="002060"/>
                </a:solidFill>
              </a:rPr>
              <a:t>Черниговской </a:t>
            </a:r>
            <a:r>
              <a:rPr lang="ru-RU" sz="2000" b="1" dirty="0">
                <a:solidFill>
                  <a:srgbClr val="002060"/>
                </a:solidFill>
              </a:rPr>
              <a:t>области в семье крестьянина на Украине.</a:t>
            </a:r>
          </a:p>
        </p:txBody>
      </p:sp>
    </p:spTree>
    <p:extLst>
      <p:ext uri="{BB962C8B-B14F-4D97-AF65-F5344CB8AC3E}">
        <p14:creationId xmlns:p14="http://schemas.microsoft.com/office/powerpoint/2010/main" val="3778445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5107" y="106902"/>
            <a:ext cx="6480720"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a:solidFill>
                  <a:srgbClr val="002060"/>
                </a:solidFill>
                <a:effectLst>
                  <a:outerShdw blurRad="38100" dist="38100" dir="2700000" algn="tl">
                    <a:srgbClr val="000000">
                      <a:alpha val="43137"/>
                    </a:srgbClr>
                  </a:outerShdw>
                </a:effectLst>
              </a:rPr>
              <a:t>Талах Константин Яковлевич </a:t>
            </a:r>
            <a:endParaRPr lang="ru-RU" sz="3900" b="1" i="1" dirty="0" smtClean="0">
              <a:solidFill>
                <a:srgbClr val="002060"/>
              </a:solidFill>
              <a:effectLst>
                <a:outerShdw blurRad="38100" dist="38100" dir="2700000" algn="tl">
                  <a:srgbClr val="000000">
                    <a:alpha val="43137"/>
                  </a:srgbClr>
                </a:outerShdw>
              </a:effectLst>
            </a:endParaRPr>
          </a:p>
          <a:p>
            <a:pPr algn="ctr"/>
            <a:r>
              <a:rPr lang="ru-RU" sz="3900" b="1" i="1" dirty="0" err="1" smtClean="0">
                <a:solidFill>
                  <a:srgbClr val="C00000"/>
                </a:solidFill>
                <a:effectLst>
                  <a:outerShdw blurRad="38100" dist="38100" dir="2700000" algn="tl">
                    <a:srgbClr val="000000">
                      <a:alpha val="43137"/>
                    </a:srgbClr>
                  </a:outerShdw>
                </a:effectLst>
              </a:rPr>
              <a:t>Κωνστ</a:t>
            </a:r>
            <a:r>
              <a:rPr lang="ru-RU" sz="3900" b="1" i="1" dirty="0" smtClean="0">
                <a:solidFill>
                  <a:srgbClr val="C00000"/>
                </a:solidFill>
                <a:effectLst>
                  <a:outerShdw blurRad="38100" dist="38100" dir="2700000" algn="tl">
                    <a:srgbClr val="000000">
                      <a:alpha val="43137"/>
                    </a:srgbClr>
                  </a:outerShdw>
                </a:effectLst>
              </a:rPr>
              <a:t>αντίνος Ταλάχ </a:t>
            </a:r>
          </a:p>
          <a:p>
            <a:pPr algn="ctr"/>
            <a:r>
              <a:rPr lang="ru-RU" sz="3900" dirty="0">
                <a:solidFill>
                  <a:srgbClr val="002060"/>
                </a:solidFill>
              </a:rPr>
              <a:t>20.05.1918-20.10.1944</a:t>
            </a:r>
          </a:p>
        </p:txBody>
      </p:sp>
      <p:pic>
        <p:nvPicPr>
          <p:cNvPr id="3" name="Рисунок 2"/>
          <p:cNvPicPr>
            <a:picLocks noChangeAspect="1"/>
          </p:cNvPicPr>
          <p:nvPr/>
        </p:nvPicPr>
        <p:blipFill>
          <a:blip r:embed="rId2"/>
          <a:stretch>
            <a:fillRect/>
          </a:stretch>
        </p:blipFill>
        <p:spPr>
          <a:xfrm>
            <a:off x="1475656" y="2924945"/>
            <a:ext cx="2354747" cy="3456384"/>
          </a:xfrm>
          <a:prstGeom prst="rect">
            <a:avLst/>
          </a:prstGeom>
        </p:spPr>
      </p:pic>
      <p:sp>
        <p:nvSpPr>
          <p:cNvPr id="4" name="Прямоугольник 3"/>
          <p:cNvSpPr/>
          <p:nvPr/>
        </p:nvSpPr>
        <p:spPr>
          <a:xfrm>
            <a:off x="3995936" y="2924945"/>
            <a:ext cx="4572000" cy="2246769"/>
          </a:xfrm>
          <a:prstGeom prst="rect">
            <a:avLst/>
          </a:prstGeom>
        </p:spPr>
        <p:txBody>
          <a:bodyPr>
            <a:spAutoFit/>
          </a:bodyPr>
          <a:lstStyle/>
          <a:p>
            <a:r>
              <a:rPr lang="ru-RU" sz="2000" b="1" dirty="0">
                <a:solidFill>
                  <a:srgbClr val="002060"/>
                </a:solidFill>
              </a:rPr>
              <a:t>Герой Советского Союза. </a:t>
            </a:r>
          </a:p>
          <a:p>
            <a:r>
              <a:rPr lang="ru-RU" sz="2000" b="1" dirty="0" smtClean="0">
                <a:solidFill>
                  <a:srgbClr val="002060"/>
                </a:solidFill>
              </a:rPr>
              <a:t>Командир </a:t>
            </a:r>
            <a:r>
              <a:rPr lang="ru-RU" sz="2000" b="1" dirty="0">
                <a:solidFill>
                  <a:srgbClr val="002060"/>
                </a:solidFill>
              </a:rPr>
              <a:t>отделения </a:t>
            </a:r>
            <a:r>
              <a:rPr lang="ru-RU" sz="2000" b="1" dirty="0" smtClean="0">
                <a:solidFill>
                  <a:srgbClr val="002060"/>
                </a:solidFill>
              </a:rPr>
              <a:t>690-го</a:t>
            </a:r>
            <a:r>
              <a:rPr lang="en-US" sz="2000" b="1" dirty="0" smtClean="0">
                <a:solidFill>
                  <a:srgbClr val="002060"/>
                </a:solidFill>
              </a:rPr>
              <a:t> </a:t>
            </a:r>
            <a:r>
              <a:rPr lang="ru-RU" sz="2000" b="1" dirty="0" smtClean="0">
                <a:solidFill>
                  <a:srgbClr val="002060"/>
                </a:solidFill>
              </a:rPr>
              <a:t>стрелкового </a:t>
            </a:r>
            <a:r>
              <a:rPr lang="ru-RU" sz="2000" b="1" dirty="0">
                <a:solidFill>
                  <a:srgbClr val="002060"/>
                </a:solidFill>
              </a:rPr>
              <a:t>полка </a:t>
            </a:r>
            <a:r>
              <a:rPr lang="ru-RU" sz="2000" b="1" dirty="0" smtClean="0">
                <a:solidFill>
                  <a:srgbClr val="002060"/>
                </a:solidFill>
              </a:rPr>
              <a:t>126-й</a:t>
            </a:r>
            <a:r>
              <a:rPr lang="en-US" sz="2000" b="1" dirty="0" smtClean="0">
                <a:solidFill>
                  <a:srgbClr val="002060"/>
                </a:solidFill>
              </a:rPr>
              <a:t> </a:t>
            </a:r>
            <a:r>
              <a:rPr lang="ru-RU" sz="2000" b="1" dirty="0" err="1" smtClean="0">
                <a:solidFill>
                  <a:srgbClr val="002060"/>
                </a:solidFill>
              </a:rPr>
              <a:t>Горловской</a:t>
            </a:r>
            <a:r>
              <a:rPr lang="ru-RU" sz="2000" b="1" dirty="0" smtClean="0">
                <a:solidFill>
                  <a:srgbClr val="002060"/>
                </a:solidFill>
              </a:rPr>
              <a:t> </a:t>
            </a:r>
            <a:r>
              <a:rPr lang="ru-RU" sz="2000" b="1" dirty="0">
                <a:solidFill>
                  <a:srgbClr val="002060"/>
                </a:solidFill>
              </a:rPr>
              <a:t>Краснознаменной стрелковой дивизии 2-й </a:t>
            </a:r>
            <a:r>
              <a:rPr lang="ru-RU" sz="2000" b="1" dirty="0" smtClean="0">
                <a:solidFill>
                  <a:srgbClr val="002060"/>
                </a:solidFill>
              </a:rPr>
              <a:t>гвардейской </a:t>
            </a:r>
            <a:r>
              <a:rPr lang="ru-RU" sz="2000" b="1" dirty="0">
                <a:solidFill>
                  <a:srgbClr val="002060"/>
                </a:solidFill>
              </a:rPr>
              <a:t>армии 4-го Украинского фронта, младший </a:t>
            </a:r>
          </a:p>
          <a:p>
            <a:r>
              <a:rPr lang="ru-RU" sz="2000" b="1" dirty="0">
                <a:solidFill>
                  <a:srgbClr val="002060"/>
                </a:solidFill>
              </a:rPr>
              <a:t>сержант. </a:t>
            </a:r>
          </a:p>
        </p:txBody>
      </p:sp>
    </p:spTree>
    <p:extLst>
      <p:ext uri="{BB962C8B-B14F-4D97-AF65-F5344CB8AC3E}">
        <p14:creationId xmlns:p14="http://schemas.microsoft.com/office/powerpoint/2010/main" val="45347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2" y="116632"/>
            <a:ext cx="1152128" cy="1692375"/>
          </a:xfrm>
          <a:prstGeom prst="rect">
            <a:avLst/>
          </a:prstGeom>
        </p:spPr>
      </p:pic>
      <p:sp>
        <p:nvSpPr>
          <p:cNvPr id="3" name="Прямоугольник 2"/>
          <p:cNvSpPr/>
          <p:nvPr/>
        </p:nvSpPr>
        <p:spPr>
          <a:xfrm>
            <a:off x="1475656" y="260648"/>
            <a:ext cx="4572000" cy="1200329"/>
          </a:xfrm>
          <a:prstGeom prst="rect">
            <a:avLst/>
          </a:prstGeom>
        </p:spPr>
        <p:txBody>
          <a:bodyPr>
            <a:spAutoFit/>
          </a:bodyPr>
          <a:lstStyle/>
          <a:p>
            <a:r>
              <a:rPr lang="ru-RU" sz="1200" b="1" dirty="0">
                <a:solidFill>
                  <a:srgbClr val="C00000"/>
                </a:solidFill>
                <a:latin typeface="Times New Roman" panose="02020603050405020304" pitchFamily="18" charset="0"/>
                <a:cs typeface="Times New Roman" panose="02020603050405020304" pitchFamily="18" charset="0"/>
              </a:rPr>
              <a:t>Талах Константин </a:t>
            </a:r>
            <a:r>
              <a:rPr lang="ru-RU" sz="1200" b="1" dirty="0" smtClean="0">
                <a:solidFill>
                  <a:srgbClr val="C00000"/>
                </a:solidFill>
                <a:latin typeface="Times New Roman" panose="02020603050405020304" pitchFamily="18" charset="0"/>
                <a:cs typeface="Times New Roman" panose="02020603050405020304" pitchFamily="18" charset="0"/>
              </a:rPr>
              <a:t>Яковлевич</a:t>
            </a:r>
            <a:r>
              <a:rPr lang="en-US" sz="1200" b="1" dirty="0" smtClean="0">
                <a:solidFill>
                  <a:srgbClr val="C00000"/>
                </a:solidFill>
                <a:latin typeface="Times New Roman" panose="02020603050405020304" pitchFamily="18" charset="0"/>
                <a:cs typeface="Times New Roman" panose="02020603050405020304" pitchFamily="18" charset="0"/>
              </a:rPr>
              <a:t> </a:t>
            </a:r>
            <a:r>
              <a:rPr lang="ru-RU" sz="1200" b="1" dirty="0" smtClean="0">
                <a:solidFill>
                  <a:srgbClr val="C00000"/>
                </a:solidFill>
                <a:latin typeface="Times New Roman" panose="02020603050405020304" pitchFamily="18" charset="0"/>
                <a:cs typeface="Times New Roman" panose="02020603050405020304" pitchFamily="18" charset="0"/>
              </a:rPr>
              <a:t>(20.05.1918-20.10.1944</a:t>
            </a:r>
            <a:r>
              <a:rPr lang="ru-RU" sz="1200" b="1" dirty="0">
                <a:solidFill>
                  <a:srgbClr val="C00000"/>
                </a:solidFill>
                <a:latin typeface="Times New Roman" panose="02020603050405020304" pitchFamily="18" charset="0"/>
                <a:cs typeface="Times New Roman" panose="02020603050405020304" pitchFamily="18" charset="0"/>
              </a:rPr>
              <a:t>).</a:t>
            </a:r>
          </a:p>
          <a:p>
            <a:r>
              <a:rPr lang="ru-RU" sz="1200" b="1" dirty="0">
                <a:solidFill>
                  <a:schemeClr val="accent3">
                    <a:lumMod val="50000"/>
                  </a:schemeClr>
                </a:solidFill>
                <a:latin typeface="Times New Roman" panose="02020603050405020304" pitchFamily="18" charset="0"/>
                <a:cs typeface="Times New Roman" panose="02020603050405020304" pitchFamily="18" charset="0"/>
              </a:rPr>
              <a:t>  </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Герой Советского Союза. </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Командир отделения 690-го стрелкового полка 126-й</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a:t>
            </a:r>
            <a:r>
              <a:rPr lang="ru-RU" sz="1200" b="1" i="1" dirty="0" err="1">
                <a:solidFill>
                  <a:schemeClr val="accent3">
                    <a:lumMod val="50000"/>
                  </a:schemeClr>
                </a:solidFill>
                <a:latin typeface="Times New Roman" panose="02020603050405020304" pitchFamily="18" charset="0"/>
                <a:cs typeface="Times New Roman" panose="02020603050405020304" pitchFamily="18" charset="0"/>
              </a:rPr>
              <a:t>Горловской</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 Краснознаменной стрелковой дивизии 2-й </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гвардейской армии 4-го Украинского фронта, младший </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сержант. </a:t>
            </a:r>
          </a:p>
        </p:txBody>
      </p:sp>
      <p:sp>
        <p:nvSpPr>
          <p:cNvPr id="4" name="Прямоугольник 3"/>
          <p:cNvSpPr/>
          <p:nvPr/>
        </p:nvSpPr>
        <p:spPr>
          <a:xfrm>
            <a:off x="1335696" y="1786417"/>
            <a:ext cx="7435080" cy="4555093"/>
          </a:xfrm>
          <a:prstGeom prst="rect">
            <a:avLst/>
          </a:prstGeom>
        </p:spPr>
        <p:txBody>
          <a:bodyPr wrap="square">
            <a:spAutoFit/>
          </a:bodyPr>
          <a:lstStyle/>
          <a:p>
            <a:r>
              <a:rPr lang="ru-RU" sz="1200" b="1" dirty="0">
                <a:solidFill>
                  <a:srgbClr val="002060"/>
                </a:solidFill>
                <a:latin typeface="Times New Roman" panose="02020603050405020304" pitchFamily="18" charset="0"/>
                <a:cs typeface="Times New Roman" panose="02020603050405020304" pitchFamily="18" charset="0"/>
              </a:rPr>
              <a:t>Родился в 1918 году в селе </a:t>
            </a:r>
            <a:r>
              <a:rPr lang="ru-RU" sz="1200" b="1" dirty="0" err="1">
                <a:solidFill>
                  <a:srgbClr val="002060"/>
                </a:solidFill>
                <a:latin typeface="Times New Roman" panose="02020603050405020304" pitchFamily="18" charset="0"/>
                <a:cs typeface="Times New Roman" panose="02020603050405020304" pitchFamily="18" charset="0"/>
              </a:rPr>
              <a:t>Максимовка</a:t>
            </a:r>
            <a:r>
              <a:rPr lang="ru-RU" sz="1200" b="1" dirty="0">
                <a:solidFill>
                  <a:srgbClr val="002060"/>
                </a:solidFill>
                <a:latin typeface="Times New Roman" panose="02020603050405020304" pitchFamily="18" charset="0"/>
                <a:cs typeface="Times New Roman" panose="02020603050405020304" pitchFamily="18" charset="0"/>
              </a:rPr>
              <a:t> (ныне </a:t>
            </a:r>
            <a:r>
              <a:rPr lang="ru-RU" sz="1200" b="1" dirty="0" err="1">
                <a:solidFill>
                  <a:srgbClr val="002060"/>
                </a:solidFill>
                <a:latin typeface="Times New Roman" panose="02020603050405020304" pitchFamily="18" charset="0"/>
                <a:cs typeface="Times New Roman" panose="02020603050405020304" pitchFamily="18" charset="0"/>
              </a:rPr>
              <a:t>Бугас</a:t>
            </a:r>
            <a:r>
              <a:rPr lang="ru-RU" sz="1200" b="1" dirty="0">
                <a:solidFill>
                  <a:srgbClr val="002060"/>
                </a:solidFill>
                <a:latin typeface="Times New Roman" panose="02020603050405020304" pitchFamily="18" charset="0"/>
                <a:cs typeface="Times New Roman" panose="02020603050405020304" pitchFamily="18" charset="0"/>
              </a:rPr>
              <a:t>)</a:t>
            </a:r>
          </a:p>
          <a:p>
            <a:r>
              <a:rPr lang="ru-RU" sz="1200" b="1" dirty="0">
                <a:solidFill>
                  <a:srgbClr val="002060"/>
                </a:solidFill>
                <a:latin typeface="Times New Roman" panose="02020603050405020304" pitchFamily="18" charset="0"/>
                <a:cs typeface="Times New Roman" panose="02020603050405020304" pitchFamily="18" charset="0"/>
              </a:rPr>
              <a:t> ныне </a:t>
            </a:r>
            <a:r>
              <a:rPr lang="ru-RU" sz="1200" b="1" dirty="0" err="1">
                <a:solidFill>
                  <a:srgbClr val="002060"/>
                </a:solidFill>
                <a:latin typeface="Times New Roman" panose="02020603050405020304" pitchFamily="18" charset="0"/>
                <a:cs typeface="Times New Roman" panose="02020603050405020304" pitchFamily="18" charset="0"/>
              </a:rPr>
              <a:t>Волновахского</a:t>
            </a:r>
            <a:r>
              <a:rPr lang="ru-RU" sz="1200" b="1" dirty="0">
                <a:solidFill>
                  <a:srgbClr val="002060"/>
                </a:solidFill>
                <a:latin typeface="Times New Roman" panose="02020603050405020304" pitchFamily="18" charset="0"/>
                <a:cs typeface="Times New Roman" panose="02020603050405020304" pitchFamily="18" charset="0"/>
              </a:rPr>
              <a:t> района Донецкой области Украины </a:t>
            </a:r>
            <a:r>
              <a:rPr lang="ru-RU" sz="1200" b="1" dirty="0" smtClean="0">
                <a:solidFill>
                  <a:srgbClr val="002060"/>
                </a:solidFill>
                <a:latin typeface="Times New Roman" panose="02020603050405020304" pitchFamily="18" charset="0"/>
                <a:cs typeface="Times New Roman" panose="02020603050405020304" pitchFamily="18" charset="0"/>
              </a:rPr>
              <a:t>в </a:t>
            </a:r>
            <a:r>
              <a:rPr lang="ru-RU" sz="1200" b="1" dirty="0">
                <a:solidFill>
                  <a:srgbClr val="002060"/>
                </a:solidFill>
                <a:latin typeface="Times New Roman" panose="02020603050405020304" pitchFamily="18" charset="0"/>
                <a:cs typeface="Times New Roman" panose="02020603050405020304" pitchFamily="18" charset="0"/>
              </a:rPr>
              <a:t>семье крестьянина. Грек</a:t>
            </a:r>
            <a:r>
              <a:rPr lang="ru-RU" sz="1200" b="1" dirty="0" smtClean="0">
                <a:solidFill>
                  <a:srgbClr val="002060"/>
                </a:solidFill>
                <a:latin typeface="Times New Roman" panose="02020603050405020304" pitchFamily="18" charset="0"/>
                <a:cs typeface="Times New Roman" panose="02020603050405020304" pitchFamily="18" charset="0"/>
              </a:rPr>
              <a:t>.</a:t>
            </a:r>
            <a:endParaRPr lang="en-US" sz="1200" b="1" dirty="0" smtClean="0">
              <a:solidFill>
                <a:srgbClr val="002060"/>
              </a:solidFill>
              <a:latin typeface="Times New Roman" panose="02020603050405020304" pitchFamily="18" charset="0"/>
              <a:cs typeface="Times New Roman" panose="02020603050405020304" pitchFamily="18" charset="0"/>
            </a:endParaRPr>
          </a:p>
          <a:p>
            <a:r>
              <a:rPr lang="ru-RU" sz="1200" b="1" dirty="0">
                <a:solidFill>
                  <a:srgbClr val="002060"/>
                </a:solidFill>
                <a:latin typeface="Times New Roman" panose="02020603050405020304" pitchFamily="18" charset="0"/>
                <a:cs typeface="Times New Roman" panose="02020603050405020304" pitchFamily="18" charset="0"/>
              </a:rPr>
              <a:t>Окончил педагогическое училище в городе Мариуполь Донецкой области. Работал </a:t>
            </a:r>
            <a:r>
              <a:rPr lang="ru-RU" sz="1200" b="1" dirty="0" smtClean="0">
                <a:solidFill>
                  <a:srgbClr val="002060"/>
                </a:solidFill>
                <a:latin typeface="Times New Roman" panose="02020603050405020304" pitchFamily="18" charset="0"/>
                <a:cs typeface="Times New Roman" panose="02020603050405020304" pitchFamily="18" charset="0"/>
              </a:rPr>
              <a:t>учителем</a:t>
            </a:r>
            <a:r>
              <a:rPr lang="en-US" sz="1200" b="1" dirty="0" smtClean="0">
                <a:solidFill>
                  <a:srgbClr val="002060"/>
                </a:solidFill>
                <a:latin typeface="Times New Roman" panose="02020603050405020304" pitchFamily="18" charset="0"/>
                <a:cs typeface="Times New Roman" panose="02020603050405020304" pitchFamily="18" charset="0"/>
              </a:rPr>
              <a:t> </a:t>
            </a:r>
            <a:r>
              <a:rPr lang="ru-RU" sz="1200" b="1" dirty="0" smtClean="0">
                <a:solidFill>
                  <a:srgbClr val="002060"/>
                </a:solidFill>
                <a:latin typeface="Times New Roman" panose="02020603050405020304" pitchFamily="18" charset="0"/>
                <a:cs typeface="Times New Roman" panose="02020603050405020304" pitchFamily="18" charset="0"/>
              </a:rPr>
              <a:t>начальной </a:t>
            </a:r>
            <a:r>
              <a:rPr lang="ru-RU" sz="1200" b="1" dirty="0">
                <a:solidFill>
                  <a:srgbClr val="002060"/>
                </a:solidFill>
                <a:latin typeface="Times New Roman" panose="02020603050405020304" pitchFamily="18" charset="0"/>
                <a:cs typeface="Times New Roman" panose="02020603050405020304" pitchFamily="18" charset="0"/>
              </a:rPr>
              <a:t>школы в поселке </a:t>
            </a:r>
            <a:r>
              <a:rPr lang="ru-RU" sz="1200" b="1" dirty="0" err="1">
                <a:solidFill>
                  <a:srgbClr val="002060"/>
                </a:solidFill>
                <a:latin typeface="Times New Roman" panose="02020603050405020304" pitchFamily="18" charset="0"/>
                <a:cs typeface="Times New Roman" panose="02020603050405020304" pitchFamily="18" charset="0"/>
              </a:rPr>
              <a:t>Чигари</a:t>
            </a:r>
            <a:r>
              <a:rPr lang="ru-RU" sz="1200" b="1" dirty="0">
                <a:solidFill>
                  <a:srgbClr val="002060"/>
                </a:solidFill>
                <a:latin typeface="Times New Roman" panose="02020603050405020304" pitchFamily="18" charset="0"/>
                <a:cs typeface="Times New Roman" panose="02020603050405020304" pitchFamily="18" charset="0"/>
              </a:rPr>
              <a:t> (ныне в черте города Дзержинск Донецкой области).</a:t>
            </a:r>
          </a:p>
          <a:p>
            <a:r>
              <a:rPr lang="ru-RU" sz="1200" b="1" dirty="0">
                <a:solidFill>
                  <a:srgbClr val="002060"/>
                </a:solidFill>
                <a:latin typeface="Times New Roman" panose="02020603050405020304" pitchFamily="18" charset="0"/>
                <a:cs typeface="Times New Roman" panose="02020603050405020304" pitchFamily="18" charset="0"/>
              </a:rPr>
              <a:t>   В Красной Армии с 1943 года. Участник Великой Отечественной войны с сентября 1943 года. </a:t>
            </a:r>
          </a:p>
          <a:p>
            <a:r>
              <a:rPr lang="ru-RU" sz="1200" b="1" dirty="0">
                <a:solidFill>
                  <a:srgbClr val="002060"/>
                </a:solidFill>
                <a:latin typeface="Times New Roman" panose="02020603050405020304" pitchFamily="18" charset="0"/>
                <a:cs typeface="Times New Roman" panose="02020603050405020304" pitchFamily="18" charset="0"/>
              </a:rPr>
              <a:t>Сражался на Южном и 4-м Украинском фронтах.</a:t>
            </a:r>
          </a:p>
          <a:p>
            <a:r>
              <a:rPr lang="ru-RU" sz="1200" b="1" dirty="0">
                <a:solidFill>
                  <a:srgbClr val="002060"/>
                </a:solidFill>
                <a:latin typeface="Times New Roman" panose="02020603050405020304" pitchFamily="18" charset="0"/>
                <a:cs typeface="Times New Roman" panose="02020603050405020304" pitchFamily="18" charset="0"/>
              </a:rPr>
              <a:t>   Принимал участие в освобождении Украины. Отличился в боях на реке Молочная,</a:t>
            </a:r>
          </a:p>
          <a:p>
            <a:r>
              <a:rPr lang="ru-RU" sz="1200" b="1" dirty="0">
                <a:solidFill>
                  <a:srgbClr val="002060"/>
                </a:solidFill>
                <a:latin typeface="Times New Roman" panose="02020603050405020304" pitchFamily="18" charset="0"/>
                <a:cs typeface="Times New Roman" panose="02020603050405020304" pitchFamily="18" charset="0"/>
              </a:rPr>
              <a:t> в освобождении Мелитополя, Крымского полуострова.</a:t>
            </a:r>
          </a:p>
          <a:p>
            <a:r>
              <a:rPr lang="ru-RU" sz="1200" b="1" dirty="0">
                <a:solidFill>
                  <a:srgbClr val="002060"/>
                </a:solidFill>
                <a:latin typeface="Times New Roman" panose="02020603050405020304" pitchFamily="18" charset="0"/>
                <a:cs typeface="Times New Roman" panose="02020603050405020304" pitchFamily="18" charset="0"/>
              </a:rPr>
              <a:t>   Младший сержант Константин Талах отличился в боях 8-14 апреля 1944 года при освобождении </a:t>
            </a:r>
            <a:r>
              <a:rPr lang="ru-RU" sz="1200" b="1" dirty="0" smtClean="0">
                <a:solidFill>
                  <a:srgbClr val="002060"/>
                </a:solidFill>
                <a:latin typeface="Times New Roman" panose="02020603050405020304" pitchFamily="18" charset="0"/>
                <a:cs typeface="Times New Roman" panose="02020603050405020304" pitchFamily="18" charset="0"/>
              </a:rPr>
              <a:t>города </a:t>
            </a:r>
            <a:r>
              <a:rPr lang="ru-RU" sz="1200" b="1" dirty="0">
                <a:solidFill>
                  <a:srgbClr val="002060"/>
                </a:solidFill>
                <a:latin typeface="Times New Roman" panose="02020603050405020304" pitchFamily="18" charset="0"/>
                <a:cs typeface="Times New Roman" panose="02020603050405020304" pitchFamily="18" charset="0"/>
              </a:rPr>
              <a:t>Армянск (Крым) и штурме </a:t>
            </a:r>
            <a:r>
              <a:rPr lang="ru-RU" sz="1200" b="1" dirty="0" err="1">
                <a:solidFill>
                  <a:srgbClr val="002060"/>
                </a:solidFill>
                <a:latin typeface="Times New Roman" panose="02020603050405020304" pitchFamily="18" charset="0"/>
                <a:cs typeface="Times New Roman" panose="02020603050405020304" pitchFamily="18" charset="0"/>
              </a:rPr>
              <a:t>Ишуньских</a:t>
            </a:r>
            <a:r>
              <a:rPr lang="ru-RU" sz="1200" b="1" dirty="0">
                <a:solidFill>
                  <a:srgbClr val="002060"/>
                </a:solidFill>
                <a:latin typeface="Times New Roman" panose="02020603050405020304" pitchFamily="18" charset="0"/>
                <a:cs typeface="Times New Roman" panose="02020603050405020304" pitchFamily="18" charset="0"/>
              </a:rPr>
              <a:t> позиций. Он уничтожил дзот, несколько других </a:t>
            </a:r>
            <a:r>
              <a:rPr lang="ru-RU" sz="1200" b="1" dirty="0" smtClean="0">
                <a:solidFill>
                  <a:srgbClr val="002060"/>
                </a:solidFill>
                <a:latin typeface="Times New Roman" panose="02020603050405020304" pitchFamily="18" charset="0"/>
                <a:cs typeface="Times New Roman" panose="02020603050405020304" pitchFamily="18" charset="0"/>
              </a:rPr>
              <a:t>огневых </a:t>
            </a:r>
            <a:r>
              <a:rPr lang="ru-RU" sz="1200" b="1" dirty="0">
                <a:solidFill>
                  <a:srgbClr val="002060"/>
                </a:solidFill>
                <a:latin typeface="Times New Roman" panose="02020603050405020304" pitchFamily="18" charset="0"/>
                <a:cs typeface="Times New Roman" panose="02020603050405020304" pitchFamily="18" charset="0"/>
              </a:rPr>
              <a:t>точек и значительное количество солдат и офицеров противника.</a:t>
            </a:r>
          </a:p>
          <a:p>
            <a:r>
              <a:rPr lang="ru-RU" sz="1200" b="1" dirty="0">
                <a:solidFill>
                  <a:srgbClr val="002060"/>
                </a:solidFill>
                <a:latin typeface="Times New Roman" panose="02020603050405020304" pitchFamily="18" charset="0"/>
                <a:cs typeface="Times New Roman" panose="02020603050405020304" pitchFamily="18" charset="0"/>
              </a:rPr>
              <a:t>   Указом Президиума Верховного Совета СССР от 16 мая 1944 года за образцовое </a:t>
            </a:r>
            <a:r>
              <a:rPr lang="ru-RU" sz="1200" b="1" dirty="0" smtClean="0">
                <a:solidFill>
                  <a:srgbClr val="002060"/>
                </a:solidFill>
                <a:latin typeface="Times New Roman" panose="02020603050405020304" pitchFamily="18" charset="0"/>
                <a:cs typeface="Times New Roman" panose="02020603050405020304" pitchFamily="18" charset="0"/>
              </a:rPr>
              <a:t>выполнение</a:t>
            </a:r>
            <a:r>
              <a:rPr lang="en-US" sz="1200" b="1" dirty="0" smtClean="0">
                <a:solidFill>
                  <a:srgbClr val="002060"/>
                </a:solidFill>
                <a:latin typeface="Times New Roman" panose="02020603050405020304" pitchFamily="18" charset="0"/>
                <a:cs typeface="Times New Roman" panose="02020603050405020304" pitchFamily="18" charset="0"/>
              </a:rPr>
              <a:t> </a:t>
            </a:r>
            <a:r>
              <a:rPr lang="ru-RU" sz="1200" b="1" dirty="0" smtClean="0">
                <a:solidFill>
                  <a:srgbClr val="002060"/>
                </a:solidFill>
                <a:latin typeface="Times New Roman" panose="02020603050405020304" pitchFamily="18" charset="0"/>
                <a:cs typeface="Times New Roman" panose="02020603050405020304" pitchFamily="18" charset="0"/>
              </a:rPr>
              <a:t>боевых </a:t>
            </a:r>
            <a:r>
              <a:rPr lang="ru-RU" sz="1200" b="1" dirty="0">
                <a:solidFill>
                  <a:srgbClr val="002060"/>
                </a:solidFill>
                <a:latin typeface="Times New Roman" panose="02020603050405020304" pitchFamily="18" charset="0"/>
                <a:cs typeface="Times New Roman" panose="02020603050405020304" pitchFamily="18" charset="0"/>
              </a:rPr>
              <a:t>заданий командования на фронте борьбы с немецко-фашистскими захватчиками и </a:t>
            </a:r>
            <a:r>
              <a:rPr lang="ru-RU" sz="1200" b="1" dirty="0" smtClean="0">
                <a:solidFill>
                  <a:srgbClr val="002060"/>
                </a:solidFill>
                <a:latin typeface="Times New Roman" panose="02020603050405020304" pitchFamily="18" charset="0"/>
                <a:cs typeface="Times New Roman" panose="02020603050405020304" pitchFamily="18" charset="0"/>
              </a:rPr>
              <a:t>проявленные </a:t>
            </a:r>
            <a:r>
              <a:rPr lang="ru-RU" sz="1200" b="1" dirty="0">
                <a:solidFill>
                  <a:srgbClr val="002060"/>
                </a:solidFill>
                <a:latin typeface="Times New Roman" panose="02020603050405020304" pitchFamily="18" charset="0"/>
                <a:cs typeface="Times New Roman" panose="02020603050405020304" pitchFamily="18" charset="0"/>
              </a:rPr>
              <a:t>при этом мужество и героизм, младшему сержанту </a:t>
            </a:r>
            <a:r>
              <a:rPr lang="ru-RU" sz="1200" b="1" dirty="0" err="1">
                <a:solidFill>
                  <a:srgbClr val="002060"/>
                </a:solidFill>
                <a:latin typeface="Times New Roman" panose="02020603050405020304" pitchFamily="18" charset="0"/>
                <a:cs typeface="Times New Roman" panose="02020603050405020304" pitchFamily="18" charset="0"/>
              </a:rPr>
              <a:t>Талаху</a:t>
            </a:r>
            <a:r>
              <a:rPr lang="ru-RU" sz="1200" b="1" dirty="0">
                <a:solidFill>
                  <a:srgbClr val="002060"/>
                </a:solidFill>
                <a:latin typeface="Times New Roman" panose="02020603050405020304" pitchFamily="18" charset="0"/>
                <a:cs typeface="Times New Roman" panose="02020603050405020304" pitchFamily="18" charset="0"/>
              </a:rPr>
              <a:t> Константину Яковлевичу </a:t>
            </a:r>
            <a:r>
              <a:rPr lang="ru-RU" sz="1200" b="1" dirty="0" smtClean="0">
                <a:solidFill>
                  <a:srgbClr val="002060"/>
                </a:solidFill>
                <a:latin typeface="Times New Roman" panose="02020603050405020304" pitchFamily="18" charset="0"/>
                <a:cs typeface="Times New Roman" panose="02020603050405020304" pitchFamily="18" charset="0"/>
              </a:rPr>
              <a:t>присвоено </a:t>
            </a:r>
            <a:r>
              <a:rPr lang="ru-RU" sz="1200" b="1" dirty="0">
                <a:solidFill>
                  <a:srgbClr val="002060"/>
                </a:solidFill>
                <a:latin typeface="Times New Roman" panose="02020603050405020304" pitchFamily="18" charset="0"/>
                <a:cs typeface="Times New Roman" panose="02020603050405020304" pitchFamily="18" charset="0"/>
              </a:rPr>
              <a:t>звание Героя Советского Союза.</a:t>
            </a:r>
          </a:p>
          <a:p>
            <a:r>
              <a:rPr lang="ru-RU" sz="1200" b="1" dirty="0">
                <a:solidFill>
                  <a:srgbClr val="002060"/>
                </a:solidFill>
                <a:latin typeface="Times New Roman" panose="02020603050405020304" pitchFamily="18" charset="0"/>
                <a:cs typeface="Times New Roman" panose="02020603050405020304" pitchFamily="18" charset="0"/>
              </a:rPr>
              <a:t>   Но не суждено было </a:t>
            </a:r>
            <a:r>
              <a:rPr lang="ru-RU" sz="1200" b="1" dirty="0" err="1">
                <a:solidFill>
                  <a:srgbClr val="002060"/>
                </a:solidFill>
                <a:latin typeface="Times New Roman" panose="02020603050405020304" pitchFamily="18" charset="0"/>
                <a:cs typeface="Times New Roman" panose="02020603050405020304" pitchFamily="18" charset="0"/>
              </a:rPr>
              <a:t>К.Я.Талаху</a:t>
            </a:r>
            <a:r>
              <a:rPr lang="ru-RU" sz="1200" b="1" dirty="0">
                <a:solidFill>
                  <a:srgbClr val="002060"/>
                </a:solidFill>
                <a:latin typeface="Times New Roman" panose="02020603050405020304" pitchFamily="18" charset="0"/>
                <a:cs typeface="Times New Roman" panose="02020603050405020304" pitchFamily="18" charset="0"/>
              </a:rPr>
              <a:t> получить высшие награды Родины: орден Ленина и медаль </a:t>
            </a:r>
            <a:r>
              <a:rPr lang="ru-RU" sz="1200" b="1" dirty="0" smtClean="0">
                <a:solidFill>
                  <a:srgbClr val="002060"/>
                </a:solidFill>
                <a:latin typeface="Times New Roman" panose="02020603050405020304" pitchFamily="18" charset="0"/>
                <a:cs typeface="Times New Roman" panose="02020603050405020304" pitchFamily="18" charset="0"/>
              </a:rPr>
              <a:t>Золотая </a:t>
            </a:r>
            <a:r>
              <a:rPr lang="ru-RU" sz="1200" b="1" dirty="0">
                <a:solidFill>
                  <a:srgbClr val="002060"/>
                </a:solidFill>
                <a:latin typeface="Times New Roman" panose="02020603050405020304" pitchFamily="18" charset="0"/>
                <a:cs typeface="Times New Roman" panose="02020603050405020304" pitchFamily="18" charset="0"/>
              </a:rPr>
              <a:t>Звезда. Старшина Константин Талах погиб при форсировании реки Неман под городом </a:t>
            </a:r>
            <a:r>
              <a:rPr lang="ru-RU" sz="1200" b="1" dirty="0" smtClean="0">
                <a:solidFill>
                  <a:srgbClr val="002060"/>
                </a:solidFill>
                <a:latin typeface="Times New Roman" panose="02020603050405020304" pitchFamily="18" charset="0"/>
                <a:cs typeface="Times New Roman" panose="02020603050405020304" pitchFamily="18" charset="0"/>
              </a:rPr>
              <a:t>Тильзитом </a:t>
            </a:r>
            <a:r>
              <a:rPr lang="ru-RU" sz="1200" b="1" dirty="0">
                <a:solidFill>
                  <a:srgbClr val="002060"/>
                </a:solidFill>
                <a:latin typeface="Times New Roman" panose="02020603050405020304" pitchFamily="18" charset="0"/>
                <a:cs typeface="Times New Roman" panose="02020603050405020304" pitchFamily="18" charset="0"/>
              </a:rPr>
              <a:t>(ныне Советск Калининградской области) 20 октября 1944 года. Похоронен наш </a:t>
            </a:r>
            <a:r>
              <a:rPr lang="ru-RU" sz="1200" b="1" dirty="0" smtClean="0">
                <a:solidFill>
                  <a:srgbClr val="002060"/>
                </a:solidFill>
                <a:latin typeface="Times New Roman" panose="02020603050405020304" pitchFamily="18" charset="0"/>
                <a:cs typeface="Times New Roman" panose="02020603050405020304" pitchFamily="18" charset="0"/>
              </a:rPr>
              <a:t>соотечественник </a:t>
            </a:r>
            <a:r>
              <a:rPr lang="ru-RU" sz="1200" b="1" dirty="0">
                <a:solidFill>
                  <a:srgbClr val="002060"/>
                </a:solidFill>
                <a:latin typeface="Times New Roman" panose="02020603050405020304" pitchFamily="18" charset="0"/>
                <a:cs typeface="Times New Roman" panose="02020603050405020304" pitchFamily="18" charset="0"/>
              </a:rPr>
              <a:t>в городе Советск </a:t>
            </a:r>
            <a:r>
              <a:rPr lang="ru-RU" sz="1200" b="1" dirty="0" err="1">
                <a:solidFill>
                  <a:srgbClr val="002060"/>
                </a:solidFill>
                <a:latin typeface="Times New Roman" panose="02020603050405020304" pitchFamily="18" charset="0"/>
                <a:cs typeface="Times New Roman" panose="02020603050405020304" pitchFamily="18" charset="0"/>
              </a:rPr>
              <a:t>Калиниградской</a:t>
            </a:r>
            <a:r>
              <a:rPr lang="ru-RU" sz="1200" b="1" dirty="0">
                <a:solidFill>
                  <a:srgbClr val="002060"/>
                </a:solidFill>
                <a:latin typeface="Times New Roman" panose="02020603050405020304" pitchFamily="18" charset="0"/>
                <a:cs typeface="Times New Roman" panose="02020603050405020304" pitchFamily="18" charset="0"/>
              </a:rPr>
              <a:t> области.</a:t>
            </a:r>
          </a:p>
          <a:p>
            <a:pPr algn="ctr"/>
            <a:r>
              <a:rPr lang="ru-RU" sz="1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Память.</a:t>
            </a:r>
            <a:r>
              <a:rPr lang="ru-RU" sz="1200" b="1" dirty="0">
                <a:solidFill>
                  <a:srgbClr val="002060"/>
                </a:solidFill>
                <a:latin typeface="Times New Roman" panose="02020603050405020304" pitchFamily="18" charset="0"/>
                <a:cs typeface="Times New Roman" panose="02020603050405020304" pitchFamily="18" charset="0"/>
              </a:rPr>
              <a:t> </a:t>
            </a:r>
          </a:p>
          <a:p>
            <a:r>
              <a:rPr lang="ru-RU" sz="1200" b="1" dirty="0">
                <a:solidFill>
                  <a:srgbClr val="002060"/>
                </a:solidFill>
                <a:latin typeface="Times New Roman" panose="02020603050405020304" pitchFamily="18" charset="0"/>
                <a:cs typeface="Times New Roman" panose="02020603050405020304" pitchFamily="18" charset="0"/>
              </a:rPr>
              <a:t>  В городе Советске и селе </a:t>
            </a:r>
            <a:r>
              <a:rPr lang="ru-RU" sz="1200" b="1" dirty="0" err="1">
                <a:solidFill>
                  <a:srgbClr val="002060"/>
                </a:solidFill>
                <a:latin typeface="Times New Roman" panose="02020603050405020304" pitchFamily="18" charset="0"/>
                <a:cs typeface="Times New Roman" panose="02020603050405020304" pitchFamily="18" charset="0"/>
              </a:rPr>
              <a:t>Максимовке</a:t>
            </a:r>
            <a:r>
              <a:rPr lang="ru-RU" sz="1200" b="1" dirty="0">
                <a:solidFill>
                  <a:srgbClr val="002060"/>
                </a:solidFill>
                <a:latin typeface="Times New Roman" panose="02020603050405020304" pitchFamily="18" charset="0"/>
                <a:cs typeface="Times New Roman" panose="02020603050405020304" pitchFamily="18" charset="0"/>
              </a:rPr>
              <a:t> именем героя названы улицы.</a:t>
            </a:r>
          </a:p>
          <a:p>
            <a:r>
              <a:rPr lang="ru-RU" sz="1200" b="1" dirty="0">
                <a:solidFill>
                  <a:srgbClr val="002060"/>
                </a:solidFill>
                <a:latin typeface="Times New Roman" panose="02020603050405020304" pitchFamily="18" charset="0"/>
                <a:cs typeface="Times New Roman" panose="02020603050405020304" pitchFamily="18" charset="0"/>
              </a:rPr>
              <a:t>  Имя </a:t>
            </a:r>
            <a:r>
              <a:rPr lang="ru-RU" sz="1200" b="1" dirty="0" err="1">
                <a:solidFill>
                  <a:srgbClr val="002060"/>
                </a:solidFill>
                <a:latin typeface="Times New Roman" panose="02020603050405020304" pitchFamily="18" charset="0"/>
                <a:cs typeface="Times New Roman" panose="02020603050405020304" pitchFamily="18" charset="0"/>
              </a:rPr>
              <a:t>К.Я.Талаха</a:t>
            </a:r>
            <a:r>
              <a:rPr lang="ru-RU" sz="1200" b="1" dirty="0">
                <a:solidFill>
                  <a:srgbClr val="002060"/>
                </a:solidFill>
                <a:latin typeface="Times New Roman" panose="02020603050405020304" pitchFamily="18" charset="0"/>
                <a:cs typeface="Times New Roman" panose="02020603050405020304" pitchFamily="18" charset="0"/>
              </a:rPr>
              <a:t> носили пионерские дружины школы №11 города Советска и средней школы села </a:t>
            </a:r>
            <a:r>
              <a:rPr lang="ru-RU" sz="1200" b="1" dirty="0" err="1" smtClean="0">
                <a:solidFill>
                  <a:srgbClr val="002060"/>
                </a:solidFill>
                <a:latin typeface="Times New Roman" panose="02020603050405020304" pitchFamily="18" charset="0"/>
                <a:cs typeface="Times New Roman" panose="02020603050405020304" pitchFamily="18" charset="0"/>
              </a:rPr>
              <a:t>Максимовка</a:t>
            </a:r>
            <a:r>
              <a:rPr lang="ru-RU" sz="1200" b="1" dirty="0" smtClean="0">
                <a:solidFill>
                  <a:srgbClr val="002060"/>
                </a:solidFill>
                <a:latin typeface="Times New Roman" panose="02020603050405020304" pitchFamily="18" charset="0"/>
                <a:cs typeface="Times New Roman" panose="02020603050405020304" pitchFamily="18" charset="0"/>
              </a:rPr>
              <a:t> </a:t>
            </a:r>
            <a:r>
              <a:rPr lang="ru-RU" sz="1200" b="1" dirty="0">
                <a:solidFill>
                  <a:srgbClr val="002060"/>
                </a:solidFill>
                <a:latin typeface="Times New Roman" panose="02020603050405020304" pitchFamily="18" charset="0"/>
                <a:cs typeface="Times New Roman" panose="02020603050405020304" pitchFamily="18" charset="0"/>
              </a:rPr>
              <a:t>ныне </a:t>
            </a:r>
            <a:r>
              <a:rPr lang="ru-RU" sz="1200" b="1" dirty="0" err="1">
                <a:solidFill>
                  <a:srgbClr val="002060"/>
                </a:solidFill>
                <a:latin typeface="Times New Roman" panose="02020603050405020304" pitchFamily="18" charset="0"/>
                <a:cs typeface="Times New Roman" panose="02020603050405020304" pitchFamily="18" charset="0"/>
              </a:rPr>
              <a:t>Волновахского</a:t>
            </a:r>
            <a:r>
              <a:rPr lang="ru-RU" sz="1200" b="1" dirty="0">
                <a:solidFill>
                  <a:srgbClr val="002060"/>
                </a:solidFill>
                <a:latin typeface="Times New Roman" panose="02020603050405020304" pitchFamily="18" charset="0"/>
                <a:cs typeface="Times New Roman" panose="02020603050405020304" pitchFamily="18" charset="0"/>
              </a:rPr>
              <a:t> района Донецкой области.</a:t>
            </a:r>
          </a:p>
          <a:p>
            <a:endParaRPr lang="ru-RU"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55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548680"/>
            <a:ext cx="6624736" cy="18928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err="1">
                <a:solidFill>
                  <a:srgbClr val="002060"/>
                </a:solidFill>
                <a:effectLst>
                  <a:outerShdw blurRad="38100" dist="38100" dir="2700000" algn="tl">
                    <a:srgbClr val="000000">
                      <a:alpha val="43137"/>
                    </a:srgbClr>
                  </a:outerShdw>
                </a:effectLst>
                <a:latin typeface="+mj-lt"/>
              </a:rPr>
              <a:t>Тахтаров</a:t>
            </a:r>
            <a:r>
              <a:rPr lang="ru-RU" sz="3900" b="1" i="1" dirty="0">
                <a:solidFill>
                  <a:srgbClr val="002060"/>
                </a:solidFill>
                <a:effectLst>
                  <a:outerShdw blurRad="38100" dist="38100" dir="2700000" algn="tl">
                    <a:srgbClr val="000000">
                      <a:alpha val="43137"/>
                    </a:srgbClr>
                  </a:outerShdw>
                </a:effectLst>
                <a:latin typeface="+mj-lt"/>
              </a:rPr>
              <a:t> Илья Федорович </a:t>
            </a:r>
            <a:endParaRPr lang="en-US" sz="3900" b="1" i="1" dirty="0" smtClean="0">
              <a:solidFill>
                <a:srgbClr val="002060"/>
              </a:solidFill>
              <a:effectLst>
                <a:outerShdw blurRad="38100" dist="38100" dir="2700000" algn="tl">
                  <a:srgbClr val="000000">
                    <a:alpha val="43137"/>
                  </a:srgbClr>
                </a:outerShdw>
              </a:effectLst>
              <a:latin typeface="+mj-lt"/>
            </a:endParaRPr>
          </a:p>
          <a:p>
            <a:pPr algn="ctr"/>
            <a:r>
              <a:rPr lang="ru-RU" sz="3900" b="1" i="1" dirty="0" smtClean="0">
                <a:solidFill>
                  <a:srgbClr val="002060"/>
                </a:solidFill>
                <a:effectLst>
                  <a:outerShdw blurRad="38100" dist="38100" dir="2700000" algn="tl">
                    <a:srgbClr val="000000">
                      <a:alpha val="43137"/>
                    </a:srgbClr>
                  </a:outerShdw>
                </a:effectLst>
                <a:latin typeface="+mj-lt"/>
              </a:rPr>
              <a:t> </a:t>
            </a:r>
            <a:r>
              <a:rPr lang="ru-RU" sz="3900" b="1" i="1" dirty="0" err="1">
                <a:solidFill>
                  <a:srgbClr val="C00000"/>
                </a:solidFill>
                <a:effectLst>
                  <a:outerShdw blurRad="38100" dist="38100" dir="2700000" algn="tl">
                    <a:srgbClr val="000000">
                      <a:alpha val="43137"/>
                    </a:srgbClr>
                  </a:outerShdw>
                </a:effectLst>
                <a:latin typeface="+mj-lt"/>
              </a:rPr>
              <a:t>Ηλί</a:t>
            </a:r>
            <a:r>
              <a:rPr lang="ru-RU" sz="3900" b="1" i="1" dirty="0">
                <a:solidFill>
                  <a:srgbClr val="C00000"/>
                </a:solidFill>
                <a:effectLst>
                  <a:outerShdw blurRad="38100" dist="38100" dir="2700000" algn="tl">
                    <a:srgbClr val="000000">
                      <a:alpha val="43137"/>
                    </a:srgbClr>
                  </a:outerShdw>
                </a:effectLst>
                <a:latin typeface="+mj-lt"/>
              </a:rPr>
              <a:t>ας </a:t>
            </a:r>
            <a:r>
              <a:rPr lang="ru-RU" sz="3900" b="1" i="1" dirty="0" smtClean="0">
                <a:solidFill>
                  <a:srgbClr val="C00000"/>
                </a:solidFill>
                <a:effectLst>
                  <a:outerShdw blurRad="38100" dist="38100" dir="2700000" algn="tl">
                    <a:srgbClr val="000000">
                      <a:alpha val="43137"/>
                    </a:srgbClr>
                  </a:outerShdw>
                </a:effectLst>
                <a:latin typeface="+mj-lt"/>
              </a:rPr>
              <a:t>Ταχτάροβ</a:t>
            </a:r>
            <a:endParaRPr lang="en-US" sz="3900" b="1" i="1" dirty="0" smtClean="0">
              <a:solidFill>
                <a:srgbClr val="C00000"/>
              </a:solidFill>
              <a:effectLst>
                <a:outerShdw blurRad="38100" dist="38100" dir="2700000" algn="tl">
                  <a:srgbClr val="000000">
                    <a:alpha val="43137"/>
                  </a:srgbClr>
                </a:outerShdw>
              </a:effectLst>
              <a:latin typeface="+mj-lt"/>
            </a:endParaRPr>
          </a:p>
          <a:p>
            <a:pPr algn="ctr"/>
            <a:r>
              <a:rPr lang="ru-RU" sz="3900" i="1" dirty="0">
                <a:solidFill>
                  <a:srgbClr val="002060"/>
                </a:solidFill>
                <a:latin typeface="+mj-lt"/>
              </a:rPr>
              <a:t>7.04.1913-23.07.1978</a:t>
            </a:r>
          </a:p>
        </p:txBody>
      </p:sp>
      <p:pic>
        <p:nvPicPr>
          <p:cNvPr id="3" name="Рисунок 2"/>
          <p:cNvPicPr>
            <a:picLocks noChangeAspect="1"/>
          </p:cNvPicPr>
          <p:nvPr/>
        </p:nvPicPr>
        <p:blipFill>
          <a:blip r:embed="rId2"/>
          <a:stretch>
            <a:fillRect/>
          </a:stretch>
        </p:blipFill>
        <p:spPr>
          <a:xfrm>
            <a:off x="1619672" y="2996951"/>
            <a:ext cx="2160240" cy="3170879"/>
          </a:xfrm>
          <a:prstGeom prst="rect">
            <a:avLst/>
          </a:prstGeom>
        </p:spPr>
      </p:pic>
      <p:sp>
        <p:nvSpPr>
          <p:cNvPr id="4" name="Прямоугольник 3"/>
          <p:cNvSpPr/>
          <p:nvPr/>
        </p:nvSpPr>
        <p:spPr>
          <a:xfrm>
            <a:off x="4139952" y="3212976"/>
            <a:ext cx="4572000" cy="1938992"/>
          </a:xfrm>
          <a:prstGeom prst="rect">
            <a:avLst/>
          </a:prstGeom>
        </p:spPr>
        <p:txBody>
          <a:bodyPr>
            <a:spAutoFit/>
          </a:bodyPr>
          <a:lstStyle/>
          <a:p>
            <a:r>
              <a:rPr lang="ru-RU" sz="2000" b="1" dirty="0">
                <a:solidFill>
                  <a:srgbClr val="002060"/>
                </a:solidFill>
              </a:rPr>
              <a:t>Герой Советского Союза.</a:t>
            </a:r>
          </a:p>
          <a:p>
            <a:r>
              <a:rPr lang="ru-RU" sz="2000" b="1" dirty="0" smtClean="0">
                <a:solidFill>
                  <a:srgbClr val="002060"/>
                </a:solidFill>
              </a:rPr>
              <a:t>Командир </a:t>
            </a:r>
            <a:r>
              <a:rPr lang="ru-RU" sz="2000" b="1" dirty="0">
                <a:solidFill>
                  <a:srgbClr val="002060"/>
                </a:solidFill>
              </a:rPr>
              <a:t>взвода </a:t>
            </a:r>
            <a:r>
              <a:rPr lang="ru-RU" sz="2000" b="1" dirty="0" smtClean="0">
                <a:solidFill>
                  <a:srgbClr val="002060"/>
                </a:solidFill>
              </a:rPr>
              <a:t>1164-го</a:t>
            </a:r>
            <a:r>
              <a:rPr lang="en-US" sz="2000" b="1" dirty="0" smtClean="0">
                <a:solidFill>
                  <a:srgbClr val="002060"/>
                </a:solidFill>
              </a:rPr>
              <a:t> </a:t>
            </a:r>
            <a:r>
              <a:rPr lang="ru-RU" sz="2000" b="1" dirty="0" smtClean="0">
                <a:solidFill>
                  <a:srgbClr val="002060"/>
                </a:solidFill>
              </a:rPr>
              <a:t>стрелкового </a:t>
            </a:r>
            <a:r>
              <a:rPr lang="ru-RU" sz="2000" b="1" dirty="0">
                <a:solidFill>
                  <a:srgbClr val="002060"/>
                </a:solidFill>
              </a:rPr>
              <a:t>полка 346-й </a:t>
            </a:r>
            <a:r>
              <a:rPr lang="ru-RU" sz="2000" b="1" dirty="0" err="1" smtClean="0">
                <a:solidFill>
                  <a:srgbClr val="002060"/>
                </a:solidFill>
              </a:rPr>
              <a:t>Дебальцевской</a:t>
            </a:r>
            <a:r>
              <a:rPr lang="en-US" sz="2000" b="1" dirty="0">
                <a:solidFill>
                  <a:srgbClr val="002060"/>
                </a:solidFill>
              </a:rPr>
              <a:t> </a:t>
            </a:r>
            <a:r>
              <a:rPr lang="ru-RU" sz="2000" b="1" dirty="0" smtClean="0">
                <a:solidFill>
                  <a:srgbClr val="002060"/>
                </a:solidFill>
              </a:rPr>
              <a:t>стрелковой </a:t>
            </a:r>
            <a:r>
              <a:rPr lang="ru-RU" sz="2000" b="1" dirty="0">
                <a:solidFill>
                  <a:srgbClr val="002060"/>
                </a:solidFill>
              </a:rPr>
              <a:t>дивизии 51-й армии 4-го</a:t>
            </a:r>
          </a:p>
          <a:p>
            <a:r>
              <a:rPr lang="ru-RU" sz="2000" b="1" dirty="0">
                <a:solidFill>
                  <a:srgbClr val="002060"/>
                </a:solidFill>
              </a:rPr>
              <a:t> Украинского фронта, старший лейтенант.</a:t>
            </a:r>
          </a:p>
        </p:txBody>
      </p:sp>
    </p:spTree>
    <p:extLst>
      <p:ext uri="{BB962C8B-B14F-4D97-AF65-F5344CB8AC3E}">
        <p14:creationId xmlns:p14="http://schemas.microsoft.com/office/powerpoint/2010/main" val="4016465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23529" y="188641"/>
            <a:ext cx="1519646" cy="2232248"/>
          </a:xfrm>
          <a:prstGeom prst="rect">
            <a:avLst/>
          </a:prstGeom>
        </p:spPr>
      </p:pic>
      <p:sp>
        <p:nvSpPr>
          <p:cNvPr id="3" name="Прямоугольник 2"/>
          <p:cNvSpPr/>
          <p:nvPr/>
        </p:nvSpPr>
        <p:spPr>
          <a:xfrm>
            <a:off x="1979712" y="290933"/>
            <a:ext cx="4562669" cy="1013832"/>
          </a:xfrm>
          <a:prstGeom prst="rect">
            <a:avLst/>
          </a:prstGeom>
        </p:spPr>
        <p:txBody>
          <a:bodyPr wrap="square">
            <a:spAutoFit/>
          </a:bodyPr>
          <a:lstStyle/>
          <a:p>
            <a:r>
              <a:rPr lang="ru-RU" sz="1200" b="1" dirty="0" err="1">
                <a:solidFill>
                  <a:srgbClr val="C00000"/>
                </a:solidFill>
                <a:latin typeface="Times New Roman" panose="02020603050405020304" pitchFamily="18" charset="0"/>
                <a:cs typeface="Times New Roman" panose="02020603050405020304" pitchFamily="18" charset="0"/>
              </a:rPr>
              <a:t>Тахтаров</a:t>
            </a:r>
            <a:r>
              <a:rPr lang="ru-RU" sz="1200" b="1" dirty="0">
                <a:solidFill>
                  <a:srgbClr val="C00000"/>
                </a:solidFill>
                <a:latin typeface="Times New Roman" panose="02020603050405020304" pitchFamily="18" charset="0"/>
                <a:cs typeface="Times New Roman" panose="02020603050405020304" pitchFamily="18" charset="0"/>
              </a:rPr>
              <a:t> Илья </a:t>
            </a:r>
            <a:r>
              <a:rPr lang="ru-RU" sz="1200" b="1" dirty="0" smtClean="0">
                <a:solidFill>
                  <a:srgbClr val="C00000"/>
                </a:solidFill>
                <a:latin typeface="Times New Roman" panose="02020603050405020304" pitchFamily="18" charset="0"/>
                <a:cs typeface="Times New Roman" panose="02020603050405020304" pitchFamily="18" charset="0"/>
              </a:rPr>
              <a:t>Федорович</a:t>
            </a:r>
            <a:r>
              <a:rPr lang="en-US" sz="1200" b="1" dirty="0" smtClean="0">
                <a:solidFill>
                  <a:srgbClr val="C00000"/>
                </a:solidFill>
                <a:latin typeface="Times New Roman" panose="02020603050405020304" pitchFamily="18" charset="0"/>
                <a:cs typeface="Times New Roman" panose="02020603050405020304" pitchFamily="18" charset="0"/>
              </a:rPr>
              <a:t> </a:t>
            </a:r>
            <a:r>
              <a:rPr lang="ru-RU" sz="1200" b="1" dirty="0" smtClean="0">
                <a:solidFill>
                  <a:srgbClr val="C00000"/>
                </a:solidFill>
                <a:latin typeface="Times New Roman" panose="02020603050405020304" pitchFamily="18" charset="0"/>
                <a:cs typeface="Times New Roman" panose="02020603050405020304" pitchFamily="18" charset="0"/>
              </a:rPr>
              <a:t>(7.04.1913-23.07.1978</a:t>
            </a:r>
            <a:r>
              <a:rPr lang="ru-RU" sz="1200" b="1" dirty="0">
                <a:solidFill>
                  <a:srgbClr val="C00000"/>
                </a:solidFill>
                <a:latin typeface="Times New Roman" panose="02020603050405020304" pitchFamily="18" charset="0"/>
                <a:cs typeface="Times New Roman" panose="02020603050405020304" pitchFamily="18" charset="0"/>
              </a:rPr>
              <a:t>)</a:t>
            </a:r>
          </a:p>
          <a:p>
            <a:r>
              <a:rPr lang="ru-RU" sz="1200" b="1" dirty="0">
                <a:solidFill>
                  <a:schemeClr val="accent3">
                    <a:lumMod val="50000"/>
                  </a:schemeClr>
                </a:solidFill>
                <a:latin typeface="Times New Roman" panose="02020603050405020304" pitchFamily="18" charset="0"/>
                <a:cs typeface="Times New Roman" panose="02020603050405020304" pitchFamily="18" charset="0"/>
              </a:rPr>
              <a:t>  </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Герой Советского Союза.</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Командир взвода 1164-го стрелкового полка 346-й </a:t>
            </a:r>
          </a:p>
          <a:p>
            <a:r>
              <a:rPr lang="ru-RU" sz="1200" b="1" i="1" dirty="0" err="1">
                <a:solidFill>
                  <a:schemeClr val="accent3">
                    <a:lumMod val="50000"/>
                  </a:schemeClr>
                </a:solidFill>
                <a:latin typeface="Times New Roman" panose="02020603050405020304" pitchFamily="18" charset="0"/>
                <a:cs typeface="Times New Roman" panose="02020603050405020304" pitchFamily="18" charset="0"/>
              </a:rPr>
              <a:t>Дебальцевской</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 стрелковой дивизии 51-й армии 4-го</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Украинского фронта, старший лейтенант.</a:t>
            </a:r>
          </a:p>
        </p:txBody>
      </p:sp>
      <p:sp>
        <p:nvSpPr>
          <p:cNvPr id="4" name="Прямоугольник 3"/>
          <p:cNvSpPr/>
          <p:nvPr/>
        </p:nvSpPr>
        <p:spPr>
          <a:xfrm>
            <a:off x="1953342" y="1304765"/>
            <a:ext cx="6984776" cy="5755422"/>
          </a:xfrm>
          <a:prstGeom prst="rect">
            <a:avLst/>
          </a:prstGeom>
        </p:spPr>
        <p:txBody>
          <a:bodyPr wrap="square">
            <a:spAutoFit/>
          </a:bodyPr>
          <a:lstStyle/>
          <a:p>
            <a:pPr algn="just"/>
            <a:r>
              <a:rPr lang="ru-RU" dirty="0"/>
              <a:t> </a:t>
            </a:r>
            <a:r>
              <a:rPr lang="ru-RU" sz="1400" b="1" dirty="0">
                <a:solidFill>
                  <a:srgbClr val="002060"/>
                </a:solidFill>
                <a:latin typeface="Times New Roman" panose="02020603050405020304" pitchFamily="18" charset="0"/>
                <a:cs typeface="Times New Roman" panose="02020603050405020304" pitchFamily="18" charset="0"/>
              </a:rPr>
              <a:t>Родился в греческом селе Красный Богатырь в </a:t>
            </a:r>
          </a:p>
          <a:p>
            <a:pPr algn="just"/>
            <a:r>
              <a:rPr lang="ru-RU" sz="1400" b="1" dirty="0">
                <a:solidFill>
                  <a:srgbClr val="002060"/>
                </a:solidFill>
                <a:latin typeface="Times New Roman" panose="02020603050405020304" pitchFamily="18" charset="0"/>
                <a:cs typeface="Times New Roman" panose="02020603050405020304" pitchFamily="18" charset="0"/>
              </a:rPr>
              <a:t>Семье  крестьянина. Грек.</a:t>
            </a:r>
          </a:p>
          <a:p>
            <a:pPr algn="just"/>
            <a:r>
              <a:rPr lang="ru-RU" sz="1400" b="1" dirty="0">
                <a:solidFill>
                  <a:srgbClr val="002060"/>
                </a:solidFill>
                <a:latin typeface="Times New Roman" panose="02020603050405020304" pitchFamily="18" charset="0"/>
                <a:cs typeface="Times New Roman" panose="02020603050405020304" pitchFamily="18" charset="0"/>
              </a:rPr>
              <a:t>  Окончил 4 класса. Жил в городе Махачкала</a:t>
            </a:r>
            <a:r>
              <a:rPr lang="ru-RU" sz="1400" b="1" dirty="0" smtClean="0">
                <a:solidFill>
                  <a:srgbClr val="002060"/>
                </a:solidFill>
                <a:latin typeface="Times New Roman" panose="02020603050405020304" pitchFamily="18" charset="0"/>
                <a:cs typeface="Times New Roman" panose="02020603050405020304" pitchFamily="18" charset="0"/>
              </a:rPr>
              <a:t>.</a:t>
            </a:r>
            <a:endParaRPr lang="en-US" sz="1400" b="1" dirty="0" smtClean="0">
              <a:solidFill>
                <a:srgbClr val="002060"/>
              </a:solidFill>
              <a:latin typeface="Times New Roman" panose="02020603050405020304" pitchFamily="18" charset="0"/>
              <a:cs typeface="Times New Roman" panose="02020603050405020304" pitchFamily="18" charset="0"/>
            </a:endParaRPr>
          </a:p>
          <a:p>
            <a:pPr algn="just"/>
            <a:r>
              <a:rPr lang="ru-RU" sz="1400" b="1" dirty="0">
                <a:solidFill>
                  <a:srgbClr val="002060"/>
                </a:solidFill>
                <a:latin typeface="Times New Roman" panose="02020603050405020304" pitchFamily="18" charset="0"/>
                <a:cs typeface="Times New Roman" panose="02020603050405020304" pitchFamily="18" charset="0"/>
              </a:rPr>
              <a:t>В Красной Армии с 1936 года. В 1936 году окончил Буйнакское пехотное училище.</a:t>
            </a:r>
          </a:p>
          <a:p>
            <a:pPr algn="just"/>
            <a:r>
              <a:rPr lang="ru-RU" sz="1400" b="1" dirty="0">
                <a:solidFill>
                  <a:srgbClr val="002060"/>
                </a:solidFill>
                <a:latin typeface="Times New Roman" panose="02020603050405020304" pitchFamily="18" charset="0"/>
                <a:cs typeface="Times New Roman" panose="02020603050405020304" pitchFamily="18" charset="0"/>
              </a:rPr>
              <a:t>   Участник Великой Отечественной войны с апреля 1942 года.</a:t>
            </a:r>
          </a:p>
          <a:p>
            <a:pPr algn="just"/>
            <a:r>
              <a:rPr lang="ru-RU" sz="1400" b="1" dirty="0">
                <a:solidFill>
                  <a:srgbClr val="002060"/>
                </a:solidFill>
                <a:latin typeface="Times New Roman" panose="02020603050405020304" pitchFamily="18" charset="0"/>
                <a:cs typeface="Times New Roman" panose="02020603050405020304" pitchFamily="18" charset="0"/>
              </a:rPr>
              <a:t>Сражался на 4-м Украинском фронте. Принимал участие в Сталинградской битве, в освобождении </a:t>
            </a:r>
            <a:r>
              <a:rPr lang="ru-RU" sz="1400" b="1" dirty="0" smtClean="0">
                <a:solidFill>
                  <a:srgbClr val="002060"/>
                </a:solidFill>
                <a:latin typeface="Times New Roman" panose="02020603050405020304" pitchFamily="18" charset="0"/>
                <a:cs typeface="Times New Roman" panose="02020603050405020304" pitchFamily="18" charset="0"/>
              </a:rPr>
              <a:t>Донбасса </a:t>
            </a:r>
            <a:r>
              <a:rPr lang="ru-RU" sz="1400" b="1" dirty="0">
                <a:solidFill>
                  <a:srgbClr val="002060"/>
                </a:solidFill>
                <a:latin typeface="Times New Roman" panose="02020603050405020304" pitchFamily="18" charset="0"/>
                <a:cs typeface="Times New Roman" panose="02020603050405020304" pitchFamily="18" charset="0"/>
              </a:rPr>
              <a:t>и Крымского полуострова, в форсировании реки Молочной.</a:t>
            </a:r>
          </a:p>
          <a:p>
            <a:pPr algn="just"/>
            <a:r>
              <a:rPr lang="ru-RU" sz="1400" b="1" dirty="0">
                <a:solidFill>
                  <a:srgbClr val="002060"/>
                </a:solidFill>
                <a:latin typeface="Times New Roman" panose="02020603050405020304" pitchFamily="18" charset="0"/>
                <a:cs typeface="Times New Roman" panose="02020603050405020304" pitchFamily="18" charset="0"/>
              </a:rPr>
              <a:t>   Командир взвода 1164-го стрелкового полка.</a:t>
            </a:r>
          </a:p>
          <a:p>
            <a:pPr algn="just"/>
            <a:r>
              <a:rPr lang="ru-RU" sz="1400" b="1" dirty="0">
                <a:solidFill>
                  <a:srgbClr val="002060"/>
                </a:solidFill>
                <a:latin typeface="Times New Roman" panose="02020603050405020304" pitchFamily="18" charset="0"/>
                <a:cs typeface="Times New Roman" panose="02020603050405020304" pitchFamily="18" charset="0"/>
              </a:rPr>
              <a:t>   Комсомолец, старший лейтенант Илья </a:t>
            </a:r>
            <a:r>
              <a:rPr lang="ru-RU" sz="1400" b="1" dirty="0" err="1">
                <a:solidFill>
                  <a:srgbClr val="002060"/>
                </a:solidFill>
                <a:latin typeface="Times New Roman" panose="02020603050405020304" pitchFamily="18" charset="0"/>
                <a:cs typeface="Times New Roman" panose="02020603050405020304" pitchFamily="18" charset="0"/>
              </a:rPr>
              <a:t>Тахтаров</a:t>
            </a:r>
            <a:r>
              <a:rPr lang="ru-RU" sz="1400" b="1" dirty="0">
                <a:solidFill>
                  <a:srgbClr val="002060"/>
                </a:solidFill>
                <a:latin typeface="Times New Roman" panose="02020603050405020304" pitchFamily="18" charset="0"/>
                <a:cs typeface="Times New Roman" panose="02020603050405020304" pitchFamily="18" charset="0"/>
              </a:rPr>
              <a:t> в ночь на 9 апреля 1944 года со своими бойцами </a:t>
            </a:r>
            <a:r>
              <a:rPr lang="ru-RU" sz="1400" b="1" dirty="0" smtClean="0">
                <a:solidFill>
                  <a:srgbClr val="002060"/>
                </a:solidFill>
                <a:latin typeface="Times New Roman" panose="02020603050405020304" pitchFamily="18" charset="0"/>
                <a:cs typeface="Times New Roman" panose="02020603050405020304" pitchFamily="18" charset="0"/>
              </a:rPr>
              <a:t>первым </a:t>
            </a:r>
            <a:r>
              <a:rPr lang="ru-RU" sz="1400" b="1" dirty="0">
                <a:solidFill>
                  <a:srgbClr val="002060"/>
                </a:solidFill>
                <a:latin typeface="Times New Roman" panose="02020603050405020304" pitchFamily="18" charset="0"/>
                <a:cs typeface="Times New Roman" panose="02020603050405020304" pitchFamily="18" charset="0"/>
              </a:rPr>
              <a:t>в батальоне переправился через </a:t>
            </a:r>
            <a:r>
              <a:rPr lang="ru-RU" sz="1400" b="1" dirty="0" err="1">
                <a:solidFill>
                  <a:srgbClr val="002060"/>
                </a:solidFill>
                <a:latin typeface="Times New Roman" panose="02020603050405020304" pitchFamily="18" charset="0"/>
                <a:cs typeface="Times New Roman" panose="02020603050405020304" pitchFamily="18" charset="0"/>
              </a:rPr>
              <a:t>Айгульское</a:t>
            </a:r>
            <a:r>
              <a:rPr lang="ru-RU" sz="1400" b="1" dirty="0">
                <a:solidFill>
                  <a:srgbClr val="002060"/>
                </a:solidFill>
                <a:latin typeface="Times New Roman" panose="02020603050405020304" pitchFamily="18" charset="0"/>
                <a:cs typeface="Times New Roman" panose="02020603050405020304" pitchFamily="18" charset="0"/>
              </a:rPr>
              <a:t> озеро (Крым). Был ранен, но остался в строю. </a:t>
            </a:r>
          </a:p>
          <a:p>
            <a:pPr algn="just"/>
            <a:r>
              <a:rPr lang="ru-RU" sz="1400" b="1" dirty="0">
                <a:solidFill>
                  <a:srgbClr val="002060"/>
                </a:solidFill>
                <a:latin typeface="Times New Roman" panose="02020603050405020304" pitchFamily="18" charset="0"/>
                <a:cs typeface="Times New Roman" panose="02020603050405020304" pitchFamily="18" charset="0"/>
              </a:rPr>
              <a:t>В бою на плацдарме в районе села </a:t>
            </a:r>
            <a:r>
              <a:rPr lang="ru-RU" sz="1400" b="1" dirty="0" err="1">
                <a:solidFill>
                  <a:srgbClr val="002060"/>
                </a:solidFill>
                <a:latin typeface="Times New Roman" panose="02020603050405020304" pitchFamily="18" charset="0"/>
                <a:cs typeface="Times New Roman" panose="02020603050405020304" pitchFamily="18" charset="0"/>
              </a:rPr>
              <a:t>Макензия</a:t>
            </a:r>
            <a:r>
              <a:rPr lang="ru-RU" sz="1400" b="1" dirty="0">
                <a:solidFill>
                  <a:srgbClr val="002060"/>
                </a:solidFill>
                <a:latin typeface="Times New Roman" panose="02020603050405020304" pitchFamily="18" charset="0"/>
                <a:cs typeface="Times New Roman" panose="02020603050405020304" pitchFamily="18" charset="0"/>
              </a:rPr>
              <a:t> (под Севастополем) овладел опорным </a:t>
            </a:r>
            <a:r>
              <a:rPr lang="ru-RU" sz="1400" b="1" dirty="0" smtClean="0">
                <a:solidFill>
                  <a:srgbClr val="002060"/>
                </a:solidFill>
                <a:latin typeface="Times New Roman" panose="02020603050405020304" pitchFamily="18" charset="0"/>
                <a:cs typeface="Times New Roman" panose="02020603050405020304" pitchFamily="18" charset="0"/>
              </a:rPr>
              <a:t>пунктом </a:t>
            </a:r>
            <a:r>
              <a:rPr lang="ru-RU" sz="1400" b="1" dirty="0">
                <a:solidFill>
                  <a:srgbClr val="002060"/>
                </a:solidFill>
                <a:latin typeface="Times New Roman" panose="02020603050405020304" pitchFamily="18" charset="0"/>
                <a:cs typeface="Times New Roman" panose="02020603050405020304" pitchFamily="18" charset="0"/>
              </a:rPr>
              <a:t>противника.</a:t>
            </a:r>
          </a:p>
          <a:p>
            <a:pPr algn="just"/>
            <a:r>
              <a:rPr lang="ru-RU" sz="1400" b="1" dirty="0">
                <a:solidFill>
                  <a:srgbClr val="002060"/>
                </a:solidFill>
                <a:latin typeface="Times New Roman" panose="02020603050405020304" pitchFamily="18" charset="0"/>
                <a:cs typeface="Times New Roman" panose="02020603050405020304" pitchFamily="18" charset="0"/>
              </a:rPr>
              <a:t>   Указом Президиума Верховного Совета СССР от 16 мая 1944 года за образцовое выполнение </a:t>
            </a:r>
            <a:r>
              <a:rPr lang="ru-RU" sz="1400" b="1" dirty="0" smtClean="0">
                <a:solidFill>
                  <a:srgbClr val="002060"/>
                </a:solidFill>
                <a:latin typeface="Times New Roman" panose="02020603050405020304" pitchFamily="18" charset="0"/>
                <a:cs typeface="Times New Roman" panose="02020603050405020304" pitchFamily="18" charset="0"/>
              </a:rPr>
              <a:t>боевых </a:t>
            </a:r>
            <a:r>
              <a:rPr lang="ru-RU" sz="1400" b="1" dirty="0">
                <a:solidFill>
                  <a:srgbClr val="002060"/>
                </a:solidFill>
                <a:latin typeface="Times New Roman" panose="02020603050405020304" pitchFamily="18" charset="0"/>
                <a:cs typeface="Times New Roman" panose="02020603050405020304" pitchFamily="18" charset="0"/>
              </a:rPr>
              <a:t>заданий командования на фронте борьбы с немецко-фашистскими захватчиками и </a:t>
            </a:r>
            <a:r>
              <a:rPr lang="ru-RU" sz="1400" b="1" dirty="0" smtClean="0">
                <a:solidFill>
                  <a:srgbClr val="002060"/>
                </a:solidFill>
                <a:latin typeface="Times New Roman" panose="02020603050405020304" pitchFamily="18" charset="0"/>
                <a:cs typeface="Times New Roman" panose="02020603050405020304" pitchFamily="18" charset="0"/>
              </a:rPr>
              <a:t>проявленные </a:t>
            </a:r>
            <a:r>
              <a:rPr lang="ru-RU" sz="1400" b="1" dirty="0">
                <a:solidFill>
                  <a:srgbClr val="002060"/>
                </a:solidFill>
                <a:latin typeface="Times New Roman" panose="02020603050405020304" pitchFamily="18" charset="0"/>
                <a:cs typeface="Times New Roman" panose="02020603050405020304" pitchFamily="18" charset="0"/>
              </a:rPr>
              <a:t>при этом мужество и героизм старшему лейтенанту </a:t>
            </a:r>
            <a:r>
              <a:rPr lang="ru-RU" sz="1400" b="1" dirty="0" err="1">
                <a:solidFill>
                  <a:srgbClr val="002060"/>
                </a:solidFill>
                <a:latin typeface="Times New Roman" panose="02020603050405020304" pitchFamily="18" charset="0"/>
                <a:cs typeface="Times New Roman" panose="02020603050405020304" pitchFamily="18" charset="0"/>
              </a:rPr>
              <a:t>Тахтарову</a:t>
            </a:r>
            <a:r>
              <a:rPr lang="ru-RU" sz="1400" b="1" dirty="0">
                <a:solidFill>
                  <a:srgbClr val="002060"/>
                </a:solidFill>
                <a:latin typeface="Times New Roman" panose="02020603050405020304" pitchFamily="18" charset="0"/>
                <a:cs typeface="Times New Roman" panose="02020603050405020304" pitchFamily="18" charset="0"/>
              </a:rPr>
              <a:t> Илье </a:t>
            </a:r>
            <a:r>
              <a:rPr lang="ru-RU" sz="1400" b="1" dirty="0" smtClean="0">
                <a:solidFill>
                  <a:srgbClr val="002060"/>
                </a:solidFill>
                <a:latin typeface="Times New Roman" panose="02020603050405020304" pitchFamily="18" charset="0"/>
                <a:cs typeface="Times New Roman" panose="02020603050405020304" pitchFamily="18" charset="0"/>
              </a:rPr>
              <a:t>Федоровичу</a:t>
            </a:r>
            <a:r>
              <a:rPr lang="en-US"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присвоено </a:t>
            </a:r>
            <a:r>
              <a:rPr lang="ru-RU" sz="1400" b="1" dirty="0">
                <a:solidFill>
                  <a:srgbClr val="002060"/>
                </a:solidFill>
                <a:latin typeface="Times New Roman" panose="02020603050405020304" pitchFamily="18" charset="0"/>
                <a:cs typeface="Times New Roman" panose="02020603050405020304" pitchFamily="18" charset="0"/>
              </a:rPr>
              <a:t>звание Героя Советского Союза  с вручением ордена Ленина и медали Золотая Звезда.</a:t>
            </a:r>
          </a:p>
          <a:p>
            <a:pPr algn="just"/>
            <a:r>
              <a:rPr lang="ru-RU" sz="1400" b="1" dirty="0">
                <a:solidFill>
                  <a:srgbClr val="002060"/>
                </a:solidFill>
                <a:latin typeface="Times New Roman" panose="02020603050405020304" pitchFamily="18" charset="0"/>
                <a:cs typeface="Times New Roman" panose="02020603050405020304" pitchFamily="18" charset="0"/>
              </a:rPr>
              <a:t>   С 1945 года капитан </a:t>
            </a:r>
            <a:r>
              <a:rPr lang="ru-RU" sz="1400" b="1" dirty="0" err="1">
                <a:solidFill>
                  <a:srgbClr val="002060"/>
                </a:solidFill>
                <a:latin typeface="Times New Roman" panose="02020603050405020304" pitchFamily="18" charset="0"/>
                <a:cs typeface="Times New Roman" panose="02020603050405020304" pitchFamily="18" charset="0"/>
              </a:rPr>
              <a:t>И.Ф.Тахтаров</a:t>
            </a:r>
            <a:r>
              <a:rPr lang="ru-RU" sz="1400" b="1" dirty="0">
                <a:solidFill>
                  <a:srgbClr val="002060"/>
                </a:solidFill>
                <a:latin typeface="Times New Roman" panose="02020603050405020304" pitchFamily="18" charset="0"/>
                <a:cs typeface="Times New Roman" panose="02020603050405020304" pitchFamily="18" charset="0"/>
              </a:rPr>
              <a:t> – в запасе. Работал на шахте в Донецкой области, был </a:t>
            </a:r>
            <a:r>
              <a:rPr lang="ru-RU" sz="1400" b="1" dirty="0" smtClean="0">
                <a:solidFill>
                  <a:srgbClr val="002060"/>
                </a:solidFill>
                <a:latin typeface="Times New Roman" panose="02020603050405020304" pitchFamily="18" charset="0"/>
                <a:cs typeface="Times New Roman" panose="02020603050405020304" pitchFamily="18" charset="0"/>
              </a:rPr>
              <a:t>председателем </a:t>
            </a:r>
            <a:r>
              <a:rPr lang="ru-RU" sz="1400" b="1" dirty="0">
                <a:solidFill>
                  <a:srgbClr val="002060"/>
                </a:solidFill>
                <a:latin typeface="Times New Roman" panose="02020603050405020304" pitchFamily="18" charset="0"/>
                <a:cs typeface="Times New Roman" panose="02020603050405020304" pitchFamily="18" charset="0"/>
              </a:rPr>
              <a:t>колхоза в Темрюкском районе Краснодарского края. Работал в управлении порта, </a:t>
            </a:r>
            <a:r>
              <a:rPr lang="ru-RU" sz="1400" b="1" dirty="0" smtClean="0">
                <a:solidFill>
                  <a:srgbClr val="002060"/>
                </a:solidFill>
                <a:latin typeface="Times New Roman" panose="02020603050405020304" pitchFamily="18" charset="0"/>
                <a:cs typeface="Times New Roman" panose="02020603050405020304" pitchFamily="18" charset="0"/>
              </a:rPr>
              <a:t>а </a:t>
            </a:r>
            <a:r>
              <a:rPr lang="ru-RU" sz="1400" b="1" dirty="0">
                <a:solidFill>
                  <a:srgbClr val="002060"/>
                </a:solidFill>
                <a:latin typeface="Times New Roman" panose="02020603050405020304" pitchFamily="18" charset="0"/>
                <a:cs typeface="Times New Roman" panose="02020603050405020304" pitchFamily="18" charset="0"/>
              </a:rPr>
              <a:t>затем бригадиром на заводе тяжелого машиностроения.</a:t>
            </a:r>
          </a:p>
          <a:p>
            <a:pPr algn="just"/>
            <a:r>
              <a:rPr lang="ru-RU" sz="1400" b="1" dirty="0">
                <a:solidFill>
                  <a:srgbClr val="002060"/>
                </a:solidFill>
                <a:latin typeface="Times New Roman" panose="02020603050405020304" pitchFamily="18" charset="0"/>
                <a:cs typeface="Times New Roman" panose="02020603050405020304" pitchFamily="18" charset="0"/>
              </a:rPr>
              <a:t>Награжден орденом Ленина, медалями. И.Ф. </a:t>
            </a:r>
            <a:r>
              <a:rPr lang="ru-RU" sz="1400" b="1" dirty="0" err="1">
                <a:solidFill>
                  <a:srgbClr val="002060"/>
                </a:solidFill>
                <a:latin typeface="Times New Roman" panose="02020603050405020304" pitchFamily="18" charset="0"/>
                <a:cs typeface="Times New Roman" panose="02020603050405020304" pitchFamily="18" charset="0"/>
              </a:rPr>
              <a:t>Тахтаров</a:t>
            </a:r>
            <a:r>
              <a:rPr lang="ru-RU" sz="1400" b="1" dirty="0">
                <a:solidFill>
                  <a:srgbClr val="002060"/>
                </a:solidFill>
                <a:latin typeface="Times New Roman" panose="02020603050405020304" pitchFamily="18" charset="0"/>
                <a:cs typeface="Times New Roman" panose="02020603050405020304" pitchFamily="18" charset="0"/>
              </a:rPr>
              <a:t> ушел из жизни 23 июля 1978 года.</a:t>
            </a:r>
          </a:p>
          <a:p>
            <a:pPr algn="just"/>
            <a:endParaRPr lang="ru-RU"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60056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331640" y="2924944"/>
            <a:ext cx="2354747" cy="3456384"/>
          </a:xfrm>
          <a:prstGeom prst="rect">
            <a:avLst/>
          </a:prstGeom>
        </p:spPr>
      </p:pic>
      <p:sp>
        <p:nvSpPr>
          <p:cNvPr id="3" name="Прямоугольник 2"/>
          <p:cNvSpPr/>
          <p:nvPr/>
        </p:nvSpPr>
        <p:spPr>
          <a:xfrm>
            <a:off x="1907704" y="188640"/>
            <a:ext cx="6912768"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err="1">
                <a:solidFill>
                  <a:srgbClr val="002060"/>
                </a:solidFill>
                <a:effectLst>
                  <a:outerShdw blurRad="38100" dist="38100" dir="2700000" algn="tl">
                    <a:srgbClr val="000000">
                      <a:alpha val="43137"/>
                    </a:srgbClr>
                  </a:outerShdw>
                </a:effectLst>
              </a:rPr>
              <a:t>Фисатиди</a:t>
            </a:r>
            <a:r>
              <a:rPr lang="ru-RU" sz="3900" b="1" i="1" dirty="0">
                <a:solidFill>
                  <a:srgbClr val="002060"/>
                </a:solidFill>
                <a:effectLst>
                  <a:outerShdw blurRad="38100" dist="38100" dir="2700000" algn="tl">
                    <a:srgbClr val="000000">
                      <a:alpha val="43137"/>
                    </a:srgbClr>
                  </a:outerShdw>
                </a:effectLst>
              </a:rPr>
              <a:t> Василий Дмитриевич </a:t>
            </a:r>
            <a:r>
              <a:rPr lang="el-GR" sz="3900" b="1" i="1" dirty="0" smtClean="0">
                <a:solidFill>
                  <a:srgbClr val="C00000"/>
                </a:solidFill>
                <a:effectLst>
                  <a:outerShdw blurRad="38100" dist="38100" dir="2700000" algn="tl">
                    <a:srgbClr val="000000">
                      <a:alpha val="43137"/>
                    </a:srgbClr>
                  </a:outerShdw>
                </a:effectLst>
              </a:rPr>
              <a:t>Βασίλειος Φυσατίδης</a:t>
            </a:r>
            <a:endParaRPr lang="en-US" sz="3900" b="1" i="1" dirty="0" smtClean="0">
              <a:solidFill>
                <a:srgbClr val="C00000"/>
              </a:solidFill>
              <a:effectLst>
                <a:outerShdw blurRad="38100" dist="38100" dir="2700000" algn="tl">
                  <a:srgbClr val="000000">
                    <a:alpha val="43137"/>
                  </a:srgbClr>
                </a:outerShdw>
              </a:effectLst>
            </a:endParaRPr>
          </a:p>
          <a:p>
            <a:pPr algn="ctr"/>
            <a:r>
              <a:rPr lang="ru-RU" sz="3900" i="1" dirty="0">
                <a:solidFill>
                  <a:srgbClr val="002060"/>
                </a:solidFill>
              </a:rPr>
              <a:t>19.06.1921-7.11.1984</a:t>
            </a:r>
          </a:p>
        </p:txBody>
      </p:sp>
      <p:sp>
        <p:nvSpPr>
          <p:cNvPr id="4" name="Прямоугольник 3"/>
          <p:cNvSpPr/>
          <p:nvPr/>
        </p:nvSpPr>
        <p:spPr>
          <a:xfrm>
            <a:off x="4067944" y="2947662"/>
            <a:ext cx="4572000" cy="2554545"/>
          </a:xfrm>
          <a:prstGeom prst="rect">
            <a:avLst/>
          </a:prstGeom>
        </p:spPr>
        <p:txBody>
          <a:bodyPr>
            <a:spAutoFit/>
          </a:bodyPr>
          <a:lstStyle/>
          <a:p>
            <a:r>
              <a:rPr lang="ru-RU" sz="2000" b="1" dirty="0">
                <a:solidFill>
                  <a:srgbClr val="002060"/>
                </a:solidFill>
              </a:rPr>
              <a:t>Представлялся дважды к званию Героя </a:t>
            </a:r>
            <a:r>
              <a:rPr lang="ru-RU" sz="2000" b="1" dirty="0" smtClean="0">
                <a:solidFill>
                  <a:srgbClr val="002060"/>
                </a:solidFill>
              </a:rPr>
              <a:t>Советского</a:t>
            </a:r>
            <a:r>
              <a:rPr lang="en-US" sz="2000" b="1" dirty="0" smtClean="0">
                <a:solidFill>
                  <a:srgbClr val="002060"/>
                </a:solidFill>
              </a:rPr>
              <a:t> </a:t>
            </a:r>
            <a:r>
              <a:rPr lang="ru-RU" sz="2000" b="1" dirty="0" smtClean="0">
                <a:solidFill>
                  <a:srgbClr val="002060"/>
                </a:solidFill>
              </a:rPr>
              <a:t>Союза</a:t>
            </a:r>
            <a:r>
              <a:rPr lang="ru-RU" sz="2000" b="1" dirty="0">
                <a:solidFill>
                  <a:srgbClr val="002060"/>
                </a:solidFill>
              </a:rPr>
              <a:t>.  Призван в ряды Красной Армии в 1940 году, </a:t>
            </a:r>
            <a:r>
              <a:rPr lang="ru-RU" sz="2000" b="1" dirty="0" smtClean="0">
                <a:solidFill>
                  <a:srgbClr val="002060"/>
                </a:solidFill>
              </a:rPr>
              <a:t>где</a:t>
            </a:r>
            <a:r>
              <a:rPr lang="ru-RU" sz="2000" b="1" dirty="0">
                <a:solidFill>
                  <a:srgbClr val="002060"/>
                </a:solidFill>
              </a:rPr>
              <a:t>, оценив по достоинству его профессиональные </a:t>
            </a:r>
          </a:p>
          <a:p>
            <a:r>
              <a:rPr lang="ru-RU" sz="2000" b="1" dirty="0">
                <a:solidFill>
                  <a:srgbClr val="002060"/>
                </a:solidFill>
              </a:rPr>
              <a:t>качества  художника, его  отправили в школу военных </a:t>
            </a:r>
            <a:r>
              <a:rPr lang="ru-RU" sz="2000" b="1" dirty="0" smtClean="0">
                <a:solidFill>
                  <a:srgbClr val="002060"/>
                </a:solidFill>
              </a:rPr>
              <a:t>разведчиков</a:t>
            </a:r>
            <a:r>
              <a:rPr lang="ru-RU" sz="2000" b="1" dirty="0">
                <a:solidFill>
                  <a:srgbClr val="002060"/>
                </a:solidFill>
              </a:rPr>
              <a:t>. Прошел всю Великую </a:t>
            </a:r>
            <a:r>
              <a:rPr lang="ru-RU" sz="2000" b="1" dirty="0" smtClean="0">
                <a:solidFill>
                  <a:srgbClr val="002060"/>
                </a:solidFill>
              </a:rPr>
              <a:t>Отечественную </a:t>
            </a:r>
            <a:r>
              <a:rPr lang="ru-RU" sz="2000" b="1" dirty="0">
                <a:solidFill>
                  <a:srgbClr val="002060"/>
                </a:solidFill>
              </a:rPr>
              <a:t>войну.</a:t>
            </a:r>
          </a:p>
        </p:txBody>
      </p:sp>
    </p:spTree>
    <p:extLst>
      <p:ext uri="{BB962C8B-B14F-4D97-AF65-F5344CB8AC3E}">
        <p14:creationId xmlns:p14="http://schemas.microsoft.com/office/powerpoint/2010/main" val="3794712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505" y="116632"/>
            <a:ext cx="1440160" cy="2110002"/>
          </a:xfrm>
          <a:prstGeom prst="rect">
            <a:avLst/>
          </a:prstGeom>
        </p:spPr>
      </p:pic>
      <p:sp>
        <p:nvSpPr>
          <p:cNvPr id="3" name="Прямоугольник 2"/>
          <p:cNvSpPr/>
          <p:nvPr/>
        </p:nvSpPr>
        <p:spPr>
          <a:xfrm>
            <a:off x="1805270" y="198789"/>
            <a:ext cx="4104456" cy="1277273"/>
          </a:xfrm>
          <a:prstGeom prst="rect">
            <a:avLst/>
          </a:prstGeom>
        </p:spPr>
        <p:txBody>
          <a:bodyPr wrap="square">
            <a:spAutoFit/>
          </a:bodyPr>
          <a:lstStyle/>
          <a:p>
            <a:pPr algn="just"/>
            <a:r>
              <a:rPr lang="ru-RU" sz="1100" b="1" i="1" dirty="0" err="1">
                <a:solidFill>
                  <a:srgbClr val="C00000"/>
                </a:solidFill>
                <a:latin typeface="Times New Roman" panose="02020603050405020304" pitchFamily="18" charset="0"/>
                <a:cs typeface="Times New Roman" panose="02020603050405020304" pitchFamily="18" charset="0"/>
              </a:rPr>
              <a:t>Фисатиди</a:t>
            </a:r>
            <a:r>
              <a:rPr lang="ru-RU" sz="1100" b="1" i="1" dirty="0">
                <a:solidFill>
                  <a:srgbClr val="C00000"/>
                </a:solidFill>
                <a:latin typeface="Times New Roman" panose="02020603050405020304" pitchFamily="18" charset="0"/>
                <a:cs typeface="Times New Roman" panose="02020603050405020304" pitchFamily="18" charset="0"/>
              </a:rPr>
              <a:t> Василий </a:t>
            </a:r>
            <a:r>
              <a:rPr lang="ru-RU" sz="1100" b="1" i="1" dirty="0" smtClean="0">
                <a:solidFill>
                  <a:srgbClr val="C00000"/>
                </a:solidFill>
                <a:latin typeface="Times New Roman" panose="02020603050405020304" pitchFamily="18" charset="0"/>
                <a:cs typeface="Times New Roman" panose="02020603050405020304" pitchFamily="18" charset="0"/>
              </a:rPr>
              <a:t>Дмитриевич</a:t>
            </a:r>
            <a:r>
              <a:rPr lang="en-US" sz="1100" b="1" i="1" dirty="0" smtClean="0">
                <a:solidFill>
                  <a:srgbClr val="C00000"/>
                </a:solidFill>
                <a:latin typeface="Times New Roman" panose="02020603050405020304" pitchFamily="18" charset="0"/>
                <a:cs typeface="Times New Roman" panose="02020603050405020304" pitchFamily="18" charset="0"/>
              </a:rPr>
              <a:t> </a:t>
            </a:r>
            <a:r>
              <a:rPr lang="ru-RU" sz="1100" b="1" i="1" dirty="0" smtClean="0">
                <a:solidFill>
                  <a:srgbClr val="C00000"/>
                </a:solidFill>
                <a:latin typeface="Times New Roman" panose="02020603050405020304" pitchFamily="18" charset="0"/>
                <a:cs typeface="Times New Roman" panose="02020603050405020304" pitchFamily="18" charset="0"/>
              </a:rPr>
              <a:t>(19.06.1921-7.11.1984</a:t>
            </a:r>
            <a:r>
              <a:rPr lang="ru-RU" sz="1100" b="1" i="1" dirty="0">
                <a:solidFill>
                  <a:srgbClr val="C00000"/>
                </a:solidFill>
                <a:latin typeface="Times New Roman" panose="02020603050405020304" pitchFamily="18" charset="0"/>
                <a:cs typeface="Times New Roman" panose="02020603050405020304" pitchFamily="18" charset="0"/>
              </a:rPr>
              <a:t>)</a:t>
            </a:r>
          </a:p>
          <a:p>
            <a:pPr algn="just"/>
            <a:r>
              <a:rPr lang="ru-RU" sz="1100" b="1" i="1" dirty="0">
                <a:solidFill>
                  <a:schemeClr val="accent3">
                    <a:lumMod val="50000"/>
                  </a:schemeClr>
                </a:solidFill>
                <a:latin typeface="Times New Roman" panose="02020603050405020304" pitchFamily="18" charset="0"/>
                <a:cs typeface="Times New Roman" panose="02020603050405020304" pitchFamily="18" charset="0"/>
              </a:rPr>
              <a:t>  Представлялся дважды к званию Героя Советского</a:t>
            </a:r>
          </a:p>
          <a:p>
            <a:pPr algn="just"/>
            <a:r>
              <a:rPr lang="ru-RU" sz="1100" b="1" i="1" dirty="0">
                <a:solidFill>
                  <a:schemeClr val="accent3">
                    <a:lumMod val="50000"/>
                  </a:schemeClr>
                </a:solidFill>
                <a:latin typeface="Times New Roman" panose="02020603050405020304" pitchFamily="18" charset="0"/>
                <a:cs typeface="Times New Roman" panose="02020603050405020304" pitchFamily="18" charset="0"/>
              </a:rPr>
              <a:t> Союза.  Призван в ряды Красной Армии в 1940 году, </a:t>
            </a:r>
          </a:p>
          <a:p>
            <a:pPr algn="just"/>
            <a:r>
              <a:rPr lang="ru-RU" sz="1100" b="1" i="1" dirty="0">
                <a:solidFill>
                  <a:schemeClr val="accent3">
                    <a:lumMod val="50000"/>
                  </a:schemeClr>
                </a:solidFill>
                <a:latin typeface="Times New Roman" panose="02020603050405020304" pitchFamily="18" charset="0"/>
                <a:cs typeface="Times New Roman" panose="02020603050405020304" pitchFamily="18" charset="0"/>
              </a:rPr>
              <a:t>где, оценив по достоинству его профессиональные </a:t>
            </a:r>
          </a:p>
          <a:p>
            <a:pPr algn="just"/>
            <a:r>
              <a:rPr lang="ru-RU" sz="1100" b="1" i="1" dirty="0">
                <a:solidFill>
                  <a:schemeClr val="accent3">
                    <a:lumMod val="50000"/>
                  </a:schemeClr>
                </a:solidFill>
                <a:latin typeface="Times New Roman" panose="02020603050405020304" pitchFamily="18" charset="0"/>
                <a:cs typeface="Times New Roman" panose="02020603050405020304" pitchFamily="18" charset="0"/>
              </a:rPr>
              <a:t>качества  художника, его  отправили в школу военных </a:t>
            </a:r>
          </a:p>
          <a:p>
            <a:pPr algn="just"/>
            <a:r>
              <a:rPr lang="ru-RU" sz="1100" b="1" i="1" dirty="0">
                <a:solidFill>
                  <a:schemeClr val="accent3">
                    <a:lumMod val="50000"/>
                  </a:schemeClr>
                </a:solidFill>
                <a:latin typeface="Times New Roman" panose="02020603050405020304" pitchFamily="18" charset="0"/>
                <a:cs typeface="Times New Roman" panose="02020603050405020304" pitchFamily="18" charset="0"/>
              </a:rPr>
              <a:t>разведчиков. Прошел всю Великую Отечественную</a:t>
            </a:r>
          </a:p>
          <a:p>
            <a:pPr algn="just"/>
            <a:r>
              <a:rPr lang="ru-RU" sz="1100" b="1" i="1" dirty="0">
                <a:solidFill>
                  <a:schemeClr val="accent3">
                    <a:lumMod val="50000"/>
                  </a:schemeClr>
                </a:solidFill>
                <a:latin typeface="Times New Roman" panose="02020603050405020304" pitchFamily="18" charset="0"/>
                <a:cs typeface="Times New Roman" panose="02020603050405020304" pitchFamily="18" charset="0"/>
              </a:rPr>
              <a:t> войну.</a:t>
            </a:r>
          </a:p>
        </p:txBody>
      </p:sp>
      <p:sp>
        <p:nvSpPr>
          <p:cNvPr id="4" name="Прямоугольник 3"/>
          <p:cNvSpPr/>
          <p:nvPr/>
        </p:nvSpPr>
        <p:spPr>
          <a:xfrm>
            <a:off x="1619672" y="1412776"/>
            <a:ext cx="7056784" cy="5663089"/>
          </a:xfrm>
          <a:prstGeom prst="rect">
            <a:avLst/>
          </a:prstGeom>
        </p:spPr>
        <p:txBody>
          <a:bodyPr wrap="square">
            <a:spAutoFit/>
          </a:bodyPr>
          <a:lstStyle/>
          <a:p>
            <a:pPr algn="just"/>
            <a:r>
              <a:rPr lang="ru-RU" sz="1000" b="1" dirty="0">
                <a:solidFill>
                  <a:srgbClr val="002060"/>
                </a:solidFill>
                <a:latin typeface="Times New Roman" panose="02020603050405020304" pitchFamily="18" charset="0"/>
                <a:cs typeface="Times New Roman" panose="02020603050405020304" pitchFamily="18" charset="0"/>
              </a:rPr>
              <a:t>Командир роты разведчиков в частях 140-й стрелковой Сибирской Новгород-Северской ордена</a:t>
            </a:r>
          </a:p>
          <a:p>
            <a:pPr algn="just"/>
            <a:r>
              <a:rPr lang="ru-RU" sz="1000" b="1" dirty="0">
                <a:solidFill>
                  <a:srgbClr val="002060"/>
                </a:solidFill>
                <a:latin typeface="Times New Roman" panose="02020603050405020304" pitchFamily="18" charset="0"/>
                <a:cs typeface="Times New Roman" panose="02020603050405020304" pitchFamily="18" charset="0"/>
              </a:rPr>
              <a:t> Ленина дважды Краснознаменной орденов Суворова и Кутузова дивизии. Получил 5 боевых</a:t>
            </a:r>
          </a:p>
          <a:p>
            <a:pPr algn="just"/>
            <a:r>
              <a:rPr lang="ru-RU" sz="1000" b="1" dirty="0">
                <a:solidFill>
                  <a:srgbClr val="002060"/>
                </a:solidFill>
                <a:latin typeface="Times New Roman" panose="02020603050405020304" pitchFamily="18" charset="0"/>
                <a:cs typeface="Times New Roman" panose="02020603050405020304" pitchFamily="18" charset="0"/>
              </a:rPr>
              <a:t> ранений, из которых 2 – тяжелых.</a:t>
            </a:r>
          </a:p>
          <a:p>
            <a:pPr algn="just"/>
            <a:r>
              <a:rPr lang="ru-RU" sz="1000" b="1" dirty="0">
                <a:solidFill>
                  <a:srgbClr val="002060"/>
                </a:solidFill>
                <a:latin typeface="Times New Roman" panose="02020603050405020304" pitchFamily="18" charset="0"/>
                <a:cs typeface="Times New Roman" panose="02020603050405020304" pitchFamily="18" charset="0"/>
              </a:rPr>
              <a:t>   Легендарный герой Отечественной войны. Асс разведки. Пленил 156 вражеских «языков».</a:t>
            </a:r>
          </a:p>
          <a:p>
            <a:pPr algn="just"/>
            <a:r>
              <a:rPr lang="ru-RU" sz="1000" b="1" dirty="0">
                <a:solidFill>
                  <a:srgbClr val="002060"/>
                </a:solidFill>
                <a:latin typeface="Times New Roman" panose="02020603050405020304" pitchFamily="18" charset="0"/>
                <a:cs typeface="Times New Roman" panose="02020603050405020304" pitchFamily="18" charset="0"/>
              </a:rPr>
              <a:t>   Десятки фронтовых корреспондентов в своих публикациях славили подвиги разведчика Василия </a:t>
            </a:r>
            <a:r>
              <a:rPr lang="ru-RU" sz="1000" b="1" dirty="0" err="1" smtClean="0">
                <a:solidFill>
                  <a:srgbClr val="002060"/>
                </a:solidFill>
                <a:latin typeface="Times New Roman" panose="02020603050405020304" pitchFamily="18" charset="0"/>
                <a:cs typeface="Times New Roman" panose="02020603050405020304" pitchFamily="18" charset="0"/>
              </a:rPr>
              <a:t>Фисатиди</a:t>
            </a:r>
            <a:r>
              <a:rPr lang="ru-RU" sz="1000" b="1" dirty="0" smtClean="0">
                <a:solidFill>
                  <a:srgbClr val="002060"/>
                </a:solidFill>
                <a:latin typeface="Times New Roman" panose="02020603050405020304" pitchFamily="18" charset="0"/>
                <a:cs typeface="Times New Roman" panose="02020603050405020304" pitchFamily="18" charset="0"/>
              </a:rPr>
              <a:t> </a:t>
            </a:r>
            <a:r>
              <a:rPr lang="ru-RU" sz="1000" b="1" dirty="0">
                <a:solidFill>
                  <a:srgbClr val="002060"/>
                </a:solidFill>
                <a:latin typeface="Times New Roman" panose="02020603050405020304" pitchFamily="18" charset="0"/>
                <a:cs typeface="Times New Roman" panose="02020603050405020304" pitchFamily="18" charset="0"/>
              </a:rPr>
              <a:t>и его боевых товарищей. Вот что написал знаменитым Ильей Эренбургом:</a:t>
            </a:r>
          </a:p>
          <a:p>
            <a:pPr algn="just"/>
            <a:r>
              <a:rPr lang="ru-RU" sz="1000" b="1" dirty="0">
                <a:solidFill>
                  <a:srgbClr val="002060"/>
                </a:solidFill>
                <a:latin typeface="Times New Roman" panose="02020603050405020304" pitchFamily="18" charset="0"/>
                <a:cs typeface="Times New Roman" panose="02020603050405020304" pitchFamily="18" charset="0"/>
              </a:rPr>
              <a:t>«…Мы знаем грозу фрицев, бесстрашного разведчика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Он умеет насыпать фашисту </a:t>
            </a:r>
            <a:r>
              <a:rPr lang="ru-RU" sz="1000" b="1" dirty="0" smtClean="0">
                <a:solidFill>
                  <a:srgbClr val="002060"/>
                </a:solidFill>
                <a:latin typeface="Times New Roman" panose="02020603050405020304" pitchFamily="18" charset="0"/>
                <a:cs typeface="Times New Roman" panose="02020603050405020304" pitchFamily="18" charset="0"/>
              </a:rPr>
              <a:t>соли</a:t>
            </a:r>
            <a:r>
              <a:rPr lang="en-US" sz="1000" b="1" dirty="0" smtClean="0">
                <a:solidFill>
                  <a:srgbClr val="002060"/>
                </a:solidFill>
                <a:latin typeface="Times New Roman" panose="02020603050405020304" pitchFamily="18" charset="0"/>
                <a:cs typeface="Times New Roman" panose="02020603050405020304" pitchFamily="18" charset="0"/>
              </a:rPr>
              <a:t> </a:t>
            </a:r>
            <a:r>
              <a:rPr lang="ru-RU" sz="1000" b="1" dirty="0" smtClean="0">
                <a:solidFill>
                  <a:srgbClr val="002060"/>
                </a:solidFill>
                <a:latin typeface="Times New Roman" panose="02020603050405020304" pitchFamily="18" charset="0"/>
                <a:cs typeface="Times New Roman" panose="02020603050405020304" pitchFamily="18" charset="0"/>
              </a:rPr>
              <a:t>на </a:t>
            </a:r>
            <a:r>
              <a:rPr lang="ru-RU" sz="1000" b="1" dirty="0">
                <a:solidFill>
                  <a:srgbClr val="002060"/>
                </a:solidFill>
                <a:latin typeface="Times New Roman" panose="02020603050405020304" pitchFamily="18" charset="0"/>
                <a:cs typeface="Times New Roman" panose="02020603050405020304" pitchFamily="18" charset="0"/>
              </a:rPr>
              <a:t>хвост. Он уже привел полтораста немцев, кто знает, не поймает ли он на аркане самого фюрера</a:t>
            </a:r>
            <a:r>
              <a:rPr lang="ru-RU" sz="1000" b="1" dirty="0" smtClean="0">
                <a:solidFill>
                  <a:srgbClr val="002060"/>
                </a:solidFill>
                <a:latin typeface="Times New Roman" panose="02020603050405020304" pitchFamily="18" charset="0"/>
                <a:cs typeface="Times New Roman" panose="02020603050405020304" pitchFamily="18" charset="0"/>
              </a:rPr>
              <a:t>».</a:t>
            </a:r>
            <a:r>
              <a:rPr lang="en-US" sz="1000" b="1" dirty="0" smtClean="0">
                <a:solidFill>
                  <a:srgbClr val="002060"/>
                </a:solidFill>
                <a:latin typeface="Times New Roman" panose="02020603050405020304" pitchFamily="18" charset="0"/>
                <a:cs typeface="Times New Roman" panose="02020603050405020304" pitchFamily="18" charset="0"/>
              </a:rPr>
              <a:t> </a:t>
            </a:r>
            <a:r>
              <a:rPr lang="ru-RU" sz="1000" b="1" dirty="0" smtClean="0">
                <a:solidFill>
                  <a:srgbClr val="002060"/>
                </a:solidFill>
                <a:latin typeface="Times New Roman" panose="02020603050405020304" pitchFamily="18" charset="0"/>
                <a:cs typeface="Times New Roman" panose="02020603050405020304" pitchFamily="18" charset="0"/>
              </a:rPr>
              <a:t>Подвиги </a:t>
            </a:r>
            <a:r>
              <a:rPr lang="ru-RU" sz="1000" b="1" dirty="0">
                <a:solidFill>
                  <a:srgbClr val="002060"/>
                </a:solidFill>
                <a:latin typeface="Times New Roman" panose="02020603050405020304" pitchFamily="18" charset="0"/>
                <a:cs typeface="Times New Roman" panose="02020603050405020304" pitchFamily="18" charset="0"/>
              </a:rPr>
              <a:t>разведчика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многочисленные публикации о них сделали его личным врагом </a:t>
            </a:r>
            <a:r>
              <a:rPr lang="ru-RU" sz="1000" b="1" dirty="0" smtClean="0">
                <a:solidFill>
                  <a:srgbClr val="002060"/>
                </a:solidFill>
                <a:latin typeface="Times New Roman" panose="02020603050405020304" pitchFamily="18" charset="0"/>
                <a:cs typeface="Times New Roman" panose="02020603050405020304" pitchFamily="18" charset="0"/>
              </a:rPr>
              <a:t>Адольфа </a:t>
            </a:r>
            <a:r>
              <a:rPr lang="ru-RU" sz="1000" b="1" dirty="0">
                <a:solidFill>
                  <a:srgbClr val="002060"/>
                </a:solidFill>
                <a:latin typeface="Times New Roman" panose="02020603050405020304" pitchFamily="18" charset="0"/>
                <a:cs typeface="Times New Roman" panose="02020603050405020304" pitchFamily="18" charset="0"/>
              </a:rPr>
              <a:t>Гитлера. Гитлер, немецкое военное командование установило награду за поимку</a:t>
            </a:r>
          </a:p>
          <a:p>
            <a:pPr algn="just"/>
            <a:r>
              <a:rPr lang="ru-RU" sz="1000" b="1" dirty="0">
                <a:solidFill>
                  <a:srgbClr val="002060"/>
                </a:solidFill>
                <a:latin typeface="Times New Roman" panose="02020603050405020304" pitchFamily="18" charset="0"/>
                <a:cs typeface="Times New Roman" panose="02020603050405020304" pitchFamily="18" charset="0"/>
              </a:rPr>
              <a:t> «асса разведки», «грозы фрицев», «коршуна» -  так называли Василия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в своих</a:t>
            </a:r>
          </a:p>
          <a:p>
            <a:pPr algn="just"/>
            <a:r>
              <a:rPr lang="ru-RU" sz="1000" b="1" dirty="0">
                <a:solidFill>
                  <a:srgbClr val="002060"/>
                </a:solidFill>
                <a:latin typeface="Times New Roman" panose="02020603050405020304" pitchFamily="18" charset="0"/>
                <a:cs typeface="Times New Roman" panose="02020603050405020304" pitchFamily="18" charset="0"/>
              </a:rPr>
              <a:t> публикациях советские журналисты и его боевые товарищи. 50 тысяч марок – за живого, </a:t>
            </a:r>
          </a:p>
          <a:p>
            <a:pPr algn="just"/>
            <a:r>
              <a:rPr lang="ru-RU" sz="1000" b="1" dirty="0">
                <a:solidFill>
                  <a:srgbClr val="002060"/>
                </a:solidFill>
                <a:latin typeface="Times New Roman" panose="02020603050405020304" pitchFamily="18" charset="0"/>
                <a:cs typeface="Times New Roman" panose="02020603050405020304" pitchFamily="18" charset="0"/>
              </a:rPr>
              <a:t>25 тысяч марок – за мертвого. В «Красной Звезде» от 16 июня 1944 года было написано:</a:t>
            </a:r>
          </a:p>
          <a:p>
            <a:pPr algn="just"/>
            <a:r>
              <a:rPr lang="ru-RU" sz="1000" b="1" dirty="0">
                <a:solidFill>
                  <a:srgbClr val="002060"/>
                </a:solidFill>
                <a:latin typeface="Times New Roman" panose="02020603050405020304" pitchFamily="18" charset="0"/>
                <a:cs typeface="Times New Roman" panose="02020603050405020304" pitchFamily="18" charset="0"/>
              </a:rPr>
              <a:t>«Сотни раз Василий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проникал во вражеский тыл. Гитлеровцы устраивали </a:t>
            </a:r>
            <a:r>
              <a:rPr lang="ru-RU" sz="1000" b="1" dirty="0" smtClean="0">
                <a:solidFill>
                  <a:srgbClr val="002060"/>
                </a:solidFill>
                <a:latin typeface="Times New Roman" panose="02020603050405020304" pitchFamily="18" charset="0"/>
                <a:cs typeface="Times New Roman" panose="02020603050405020304" pitchFamily="18" charset="0"/>
              </a:rPr>
              <a:t>специальные</a:t>
            </a:r>
            <a:r>
              <a:rPr lang="en-US" sz="1000" b="1" dirty="0" smtClean="0">
                <a:solidFill>
                  <a:srgbClr val="002060"/>
                </a:solidFill>
                <a:latin typeface="Times New Roman" panose="02020603050405020304" pitchFamily="18" charset="0"/>
                <a:cs typeface="Times New Roman" panose="02020603050405020304" pitchFamily="18" charset="0"/>
              </a:rPr>
              <a:t> </a:t>
            </a:r>
            <a:r>
              <a:rPr lang="ru-RU" sz="1000" b="1" dirty="0" smtClean="0">
                <a:solidFill>
                  <a:srgbClr val="002060"/>
                </a:solidFill>
                <a:latin typeface="Times New Roman" panose="02020603050405020304" pitchFamily="18" charset="0"/>
                <a:cs typeface="Times New Roman" panose="02020603050405020304" pitchFamily="18" charset="0"/>
              </a:rPr>
              <a:t>засады</a:t>
            </a:r>
            <a:r>
              <a:rPr lang="ru-RU" sz="1000" b="1" dirty="0">
                <a:solidFill>
                  <a:srgbClr val="002060"/>
                </a:solidFill>
                <a:latin typeface="Times New Roman" panose="02020603050405020304" pitchFamily="18" charset="0"/>
                <a:cs typeface="Times New Roman" panose="02020603050405020304" pitchFamily="18" charset="0"/>
              </a:rPr>
              <a:t>, чтобы поймать отважного воина, но он оставался неуловим».</a:t>
            </a:r>
          </a:p>
          <a:p>
            <a:pPr algn="just"/>
            <a:r>
              <a:rPr lang="ru-RU" sz="1000" b="1" dirty="0">
                <a:solidFill>
                  <a:srgbClr val="002060"/>
                </a:solidFill>
                <a:latin typeface="Times New Roman" panose="02020603050405020304" pitchFamily="18" charset="0"/>
                <a:cs typeface="Times New Roman" panose="02020603050405020304" pitchFamily="18" charset="0"/>
              </a:rPr>
              <a:t>   Василий Дмитриевич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награжден орденами Александра Невского, Красного Знамени, </a:t>
            </a:r>
          </a:p>
          <a:p>
            <a:pPr algn="just"/>
            <a:r>
              <a:rPr lang="ru-RU" sz="1000" b="1" dirty="0">
                <a:solidFill>
                  <a:srgbClr val="002060"/>
                </a:solidFill>
                <a:latin typeface="Times New Roman" panose="02020603050405020304" pitchFamily="18" charset="0"/>
                <a:cs typeface="Times New Roman" panose="02020603050405020304" pitchFamily="18" charset="0"/>
              </a:rPr>
              <a:t>Красной Звезды, двумя орденами Отечественной войны, Октябрьской революции, медалями.</a:t>
            </a:r>
          </a:p>
          <a:p>
            <a:pPr algn="just"/>
            <a:r>
              <a:rPr lang="ru-RU" sz="1000" b="1" dirty="0">
                <a:solidFill>
                  <a:srgbClr val="002060"/>
                </a:solidFill>
                <a:latin typeface="Times New Roman" panose="02020603050405020304" pitchFamily="18" charset="0"/>
                <a:cs typeface="Times New Roman" panose="02020603050405020304" pitchFamily="18" charset="0"/>
              </a:rPr>
              <a:t>   Количество плененных фашистов, громкая слава на фронтах Отечественной войны, занесение его в </a:t>
            </a:r>
            <a:r>
              <a:rPr lang="ru-RU" sz="1000" b="1" dirty="0" smtClean="0">
                <a:solidFill>
                  <a:srgbClr val="002060"/>
                </a:solidFill>
                <a:latin typeface="Times New Roman" panose="02020603050405020304" pitchFamily="18" charset="0"/>
                <a:cs typeface="Times New Roman" panose="02020603050405020304" pitchFamily="18" charset="0"/>
              </a:rPr>
              <a:t>список </a:t>
            </a:r>
            <a:r>
              <a:rPr lang="ru-RU" sz="1000" b="1" dirty="0">
                <a:solidFill>
                  <a:srgbClr val="002060"/>
                </a:solidFill>
                <a:latin typeface="Times New Roman" panose="02020603050405020304" pitchFamily="18" charset="0"/>
                <a:cs typeface="Times New Roman" panose="02020603050405020304" pitchFamily="18" charset="0"/>
              </a:rPr>
              <a:t>личных врагов фюрера – все это, безусловно, давало веские основания для награждения его </a:t>
            </a:r>
            <a:r>
              <a:rPr lang="ru-RU" sz="1000" b="1" dirty="0" smtClean="0">
                <a:solidFill>
                  <a:srgbClr val="002060"/>
                </a:solidFill>
                <a:latin typeface="Times New Roman" panose="02020603050405020304" pitchFamily="18" charset="0"/>
                <a:cs typeface="Times New Roman" panose="02020603050405020304" pitchFamily="18" charset="0"/>
              </a:rPr>
              <a:t>высшей </a:t>
            </a:r>
            <a:r>
              <a:rPr lang="ru-RU" sz="1000" b="1" dirty="0">
                <a:solidFill>
                  <a:srgbClr val="002060"/>
                </a:solidFill>
                <a:latin typeface="Times New Roman" panose="02020603050405020304" pitchFamily="18" charset="0"/>
                <a:cs typeface="Times New Roman" panose="02020603050405020304" pitchFamily="18" charset="0"/>
              </a:rPr>
              <a:t>наградой воинской доблести – Звездой Героя Советского Союза.</a:t>
            </a:r>
          </a:p>
          <a:p>
            <a:pPr algn="just"/>
            <a:r>
              <a:rPr lang="ru-RU" sz="1000" b="1" dirty="0">
                <a:solidFill>
                  <a:srgbClr val="002060"/>
                </a:solidFill>
                <a:latin typeface="Times New Roman" panose="02020603050405020304" pitchFamily="18" charset="0"/>
                <a:cs typeface="Times New Roman" panose="02020603050405020304" pitchFamily="18" charset="0"/>
              </a:rPr>
              <a:t>   После окончания войны Василий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проходит военную службу в оккупационных войсках в </a:t>
            </a:r>
            <a:r>
              <a:rPr lang="ru-RU" sz="1000" b="1" dirty="0" smtClean="0">
                <a:solidFill>
                  <a:srgbClr val="002060"/>
                </a:solidFill>
                <a:latin typeface="Times New Roman" panose="02020603050405020304" pitchFamily="18" charset="0"/>
                <a:cs typeface="Times New Roman" panose="02020603050405020304" pitchFamily="18" charset="0"/>
              </a:rPr>
              <a:t>Германии</a:t>
            </a:r>
            <a:r>
              <a:rPr lang="ru-RU" sz="1000" b="1" dirty="0">
                <a:solidFill>
                  <a:srgbClr val="002060"/>
                </a:solidFill>
                <a:latin typeface="Times New Roman" panose="02020603050405020304" pitchFamily="18" charset="0"/>
                <a:cs typeface="Times New Roman" panose="02020603050405020304" pitchFamily="18" charset="0"/>
              </a:rPr>
              <a:t>. Демобилизуется из армии в 1949 году. Вся 28 лет вся грудь у красавца-капитана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в орденах. Выстраивается блестящая </a:t>
            </a:r>
            <a:r>
              <a:rPr lang="ru-RU" sz="1000" b="1" dirty="0" smtClean="0">
                <a:solidFill>
                  <a:srgbClr val="002060"/>
                </a:solidFill>
                <a:latin typeface="Times New Roman" panose="02020603050405020304" pitchFamily="18" charset="0"/>
                <a:cs typeface="Times New Roman" panose="02020603050405020304" pitchFamily="18" charset="0"/>
              </a:rPr>
              <a:t>военная</a:t>
            </a:r>
            <a:r>
              <a:rPr lang="en-US" sz="1000" b="1" dirty="0" smtClean="0">
                <a:solidFill>
                  <a:srgbClr val="002060"/>
                </a:solidFill>
                <a:latin typeface="Times New Roman" panose="02020603050405020304" pitchFamily="18" charset="0"/>
                <a:cs typeface="Times New Roman" panose="02020603050405020304" pitchFamily="18" charset="0"/>
              </a:rPr>
              <a:t> </a:t>
            </a:r>
            <a:r>
              <a:rPr lang="ru-RU" sz="1000" b="1" dirty="0" smtClean="0">
                <a:solidFill>
                  <a:srgbClr val="002060"/>
                </a:solidFill>
                <a:latin typeface="Times New Roman" panose="02020603050405020304" pitchFamily="18" charset="0"/>
                <a:cs typeface="Times New Roman" panose="02020603050405020304" pitchFamily="18" charset="0"/>
              </a:rPr>
              <a:t>карьера</a:t>
            </a:r>
            <a:r>
              <a:rPr lang="ru-RU" sz="1000" b="1" dirty="0">
                <a:solidFill>
                  <a:srgbClr val="002060"/>
                </a:solidFill>
                <a:latin typeface="Times New Roman" panose="02020603050405020304" pitchFamily="18" charset="0"/>
                <a:cs typeface="Times New Roman" panose="02020603050405020304" pitchFamily="18" charset="0"/>
              </a:rPr>
              <a:t>, которой «мешает», как и ранее его награждению званием Героя Советского Союза в 1942 и </a:t>
            </a:r>
            <a:r>
              <a:rPr lang="ru-RU" sz="1000" b="1" dirty="0" smtClean="0">
                <a:solidFill>
                  <a:srgbClr val="002060"/>
                </a:solidFill>
                <a:latin typeface="Times New Roman" panose="02020603050405020304" pitchFamily="18" charset="0"/>
                <a:cs typeface="Times New Roman" panose="02020603050405020304" pitchFamily="18" charset="0"/>
              </a:rPr>
              <a:t>1944 </a:t>
            </a:r>
            <a:r>
              <a:rPr lang="ru-RU" sz="1000" b="1" dirty="0">
                <a:solidFill>
                  <a:srgbClr val="002060"/>
                </a:solidFill>
                <a:latin typeface="Times New Roman" panose="02020603050405020304" pitchFamily="18" charset="0"/>
                <a:cs typeface="Times New Roman" panose="02020603050405020304" pitchFamily="18" charset="0"/>
              </a:rPr>
              <a:t>годах, депортация греков Закавказья в 1949 году... </a:t>
            </a:r>
          </a:p>
          <a:p>
            <a:pPr algn="just"/>
            <a:r>
              <a:rPr lang="ru-RU" sz="1000" b="1" dirty="0">
                <a:solidFill>
                  <a:srgbClr val="002060"/>
                </a:solidFill>
                <a:latin typeface="Times New Roman" panose="02020603050405020304" pitchFamily="18" charset="0"/>
                <a:cs typeface="Times New Roman" panose="02020603050405020304" pitchFamily="18" charset="0"/>
              </a:rPr>
              <a:t>   Василия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не стало 7 ноября 1984 года.</a:t>
            </a:r>
          </a:p>
          <a:p>
            <a:pPr algn="just"/>
            <a:r>
              <a:rPr lang="ru-RU" sz="1000" b="1" dirty="0">
                <a:solidFill>
                  <a:srgbClr val="002060"/>
                </a:solidFill>
                <a:latin typeface="Times New Roman" panose="02020603050405020304" pitchFamily="18" charset="0"/>
                <a:cs typeface="Times New Roman" panose="02020603050405020304" pitchFamily="18" charset="0"/>
              </a:rPr>
              <a:t>Похоронен он в городе </a:t>
            </a:r>
            <a:r>
              <a:rPr lang="ru-RU" sz="1000" b="1" dirty="0" err="1">
                <a:solidFill>
                  <a:srgbClr val="002060"/>
                </a:solidFill>
                <a:latin typeface="Times New Roman" panose="02020603050405020304" pitchFamily="18" charset="0"/>
                <a:cs typeface="Times New Roman" panose="02020603050405020304" pitchFamily="18" charset="0"/>
              </a:rPr>
              <a:t>Кентау</a:t>
            </a:r>
            <a:r>
              <a:rPr lang="ru-RU" sz="1000" b="1" dirty="0">
                <a:solidFill>
                  <a:srgbClr val="002060"/>
                </a:solidFill>
                <a:latin typeface="Times New Roman" panose="02020603050405020304" pitchFamily="18" charset="0"/>
                <a:cs typeface="Times New Roman" panose="02020603050405020304" pitchFamily="18" charset="0"/>
              </a:rPr>
              <a:t> Чимкентской области Казахстана.</a:t>
            </a:r>
          </a:p>
          <a:p>
            <a:pPr algn="just"/>
            <a:r>
              <a:rPr lang="ru-RU" sz="1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Память.</a:t>
            </a:r>
          </a:p>
          <a:p>
            <a:pPr algn="just"/>
            <a:r>
              <a:rPr lang="ru-RU" sz="1000" b="1" dirty="0">
                <a:solidFill>
                  <a:srgbClr val="002060"/>
                </a:solidFill>
                <a:latin typeface="Times New Roman" panose="02020603050405020304" pitchFamily="18" charset="0"/>
                <a:cs typeface="Times New Roman" panose="02020603050405020304" pitchFamily="18" charset="0"/>
              </a:rPr>
              <a:t>   В городе </a:t>
            </a:r>
            <a:r>
              <a:rPr lang="ru-RU" sz="1000" b="1" dirty="0" err="1">
                <a:solidFill>
                  <a:srgbClr val="002060"/>
                </a:solidFill>
                <a:latin typeface="Times New Roman" panose="02020603050405020304" pitchFamily="18" charset="0"/>
                <a:cs typeface="Times New Roman" panose="02020603050405020304" pitchFamily="18" charset="0"/>
              </a:rPr>
              <a:t>Кентау</a:t>
            </a:r>
            <a:r>
              <a:rPr lang="ru-RU" sz="1000" b="1" dirty="0">
                <a:solidFill>
                  <a:srgbClr val="002060"/>
                </a:solidFill>
                <a:latin typeface="Times New Roman" panose="02020603050405020304" pitchFamily="18" charset="0"/>
                <a:cs typeface="Times New Roman" panose="02020603050405020304" pitchFamily="18" charset="0"/>
              </a:rPr>
              <a:t> его именем названа улица. Имя героя войны Василия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носили</a:t>
            </a:r>
          </a:p>
          <a:p>
            <a:pPr algn="just"/>
            <a:r>
              <a:rPr lang="ru-RU" sz="1000" b="1" dirty="0">
                <a:solidFill>
                  <a:srgbClr val="002060"/>
                </a:solidFill>
                <a:latin typeface="Times New Roman" panose="02020603050405020304" pitchFamily="18" charset="0"/>
                <a:cs typeface="Times New Roman" panose="02020603050405020304" pitchFamily="18" charset="0"/>
              </a:rPr>
              <a:t> многочисленные пионерские дружины в Казахстане.</a:t>
            </a:r>
          </a:p>
          <a:p>
            <a:pPr algn="just"/>
            <a:r>
              <a:rPr lang="ru-RU" sz="1000" b="1" dirty="0">
                <a:solidFill>
                  <a:srgbClr val="002060"/>
                </a:solidFill>
                <a:latin typeface="Times New Roman" panose="02020603050405020304" pitchFamily="18" charset="0"/>
                <a:cs typeface="Times New Roman" panose="02020603050405020304" pitchFamily="18" charset="0"/>
              </a:rPr>
              <a:t>  После выхода в 1968 году книги Николая Наумова «Позывные разведчика «Коршун» (1968, изд.</a:t>
            </a:r>
          </a:p>
          <a:p>
            <a:pPr algn="just"/>
            <a:r>
              <a:rPr lang="ru-RU" sz="1000" b="1" dirty="0">
                <a:solidFill>
                  <a:srgbClr val="002060"/>
                </a:solidFill>
                <a:latin typeface="Times New Roman" panose="02020603050405020304" pitchFamily="18" charset="0"/>
                <a:cs typeface="Times New Roman" panose="02020603050405020304" pitchFamily="18" charset="0"/>
              </a:rPr>
              <a:t> Казахстан) о боевых подвигах разведчика </a:t>
            </a:r>
            <a:r>
              <a:rPr lang="ru-RU" sz="1000" b="1" dirty="0" err="1">
                <a:solidFill>
                  <a:srgbClr val="002060"/>
                </a:solidFill>
                <a:latin typeface="Times New Roman" panose="02020603050405020304" pitchFamily="18" charset="0"/>
                <a:cs typeface="Times New Roman" panose="02020603050405020304" pitchFamily="18" charset="0"/>
              </a:rPr>
              <a:t>Фисатиди</a:t>
            </a:r>
            <a:r>
              <a:rPr lang="ru-RU" sz="1000" b="1" dirty="0">
                <a:solidFill>
                  <a:srgbClr val="002060"/>
                </a:solidFill>
                <a:latin typeface="Times New Roman" panose="02020603050405020304" pitchFamily="18" charset="0"/>
                <a:cs typeface="Times New Roman" panose="02020603050405020304" pitchFamily="18" charset="0"/>
              </a:rPr>
              <a:t> и его боевых товарищей – небольшая по своему </a:t>
            </a:r>
            <a:r>
              <a:rPr lang="ru-RU" sz="1000" b="1" dirty="0" smtClean="0">
                <a:solidFill>
                  <a:srgbClr val="002060"/>
                </a:solidFill>
                <a:latin typeface="Times New Roman" panose="02020603050405020304" pitchFamily="18" charset="0"/>
                <a:cs typeface="Times New Roman" panose="02020603050405020304" pitchFamily="18" charset="0"/>
              </a:rPr>
              <a:t>объему </a:t>
            </a:r>
            <a:r>
              <a:rPr lang="ru-RU" sz="1000" b="1" dirty="0">
                <a:solidFill>
                  <a:srgbClr val="002060"/>
                </a:solidFill>
                <a:latin typeface="Times New Roman" panose="02020603050405020304" pitchFamily="18" charset="0"/>
                <a:cs typeface="Times New Roman" panose="02020603050405020304" pitchFamily="18" charset="0"/>
              </a:rPr>
              <a:t>книга сразу же стала раритетом, его имя было одним из наиболее упоминаемых  в беседах </a:t>
            </a:r>
            <a:r>
              <a:rPr lang="ru-RU" sz="1000" b="1" dirty="0" smtClean="0">
                <a:solidFill>
                  <a:srgbClr val="002060"/>
                </a:solidFill>
                <a:latin typeface="Times New Roman" panose="02020603050405020304" pitchFamily="18" charset="0"/>
                <a:cs typeface="Times New Roman" panose="02020603050405020304" pitchFamily="18" charset="0"/>
              </a:rPr>
              <a:t>греков </a:t>
            </a:r>
            <a:r>
              <a:rPr lang="ru-RU" sz="1000" b="1" dirty="0">
                <a:solidFill>
                  <a:srgbClr val="002060"/>
                </a:solidFill>
                <a:latin typeface="Times New Roman" panose="02020603050405020304" pitchFamily="18" charset="0"/>
                <a:cs typeface="Times New Roman" panose="02020603050405020304" pitchFamily="18" charset="0"/>
              </a:rPr>
              <a:t>СССР на предмет «Наши достойные и заслуженные соотечественники».</a:t>
            </a:r>
          </a:p>
          <a:p>
            <a:pPr algn="just"/>
            <a:r>
              <a:rPr lang="ru-RU" sz="1000" b="1" dirty="0">
                <a:solidFill>
                  <a:srgbClr val="002060"/>
                </a:solidFill>
                <a:latin typeface="Times New Roman" panose="02020603050405020304" pitchFamily="18" charset="0"/>
                <a:cs typeface="Times New Roman" panose="02020603050405020304" pitchFamily="18" charset="0"/>
              </a:rPr>
              <a:t>   Ныне в Греции в Афинах проживают супруга героя войны Елизавета </a:t>
            </a:r>
            <a:r>
              <a:rPr lang="ru-RU" sz="1000" b="1" dirty="0" err="1">
                <a:solidFill>
                  <a:srgbClr val="002060"/>
                </a:solidFill>
                <a:latin typeface="Times New Roman" panose="02020603050405020304" pitchFamily="18" charset="0"/>
                <a:cs typeface="Times New Roman" panose="02020603050405020304" pitchFamily="18" charset="0"/>
              </a:rPr>
              <a:t>Ангеловна</a:t>
            </a:r>
            <a:r>
              <a:rPr lang="ru-RU" sz="1000" b="1" dirty="0">
                <a:solidFill>
                  <a:srgbClr val="002060"/>
                </a:solidFill>
                <a:latin typeface="Times New Roman" panose="02020603050405020304" pitchFamily="18" charset="0"/>
                <a:cs typeface="Times New Roman" panose="02020603050405020304" pitchFamily="18" charset="0"/>
              </a:rPr>
              <a:t>, его дети: дочь </a:t>
            </a:r>
          </a:p>
          <a:p>
            <a:pPr algn="just"/>
            <a:r>
              <a:rPr lang="ru-RU" sz="1000" b="1" dirty="0">
                <a:solidFill>
                  <a:srgbClr val="002060"/>
                </a:solidFill>
                <a:latin typeface="Times New Roman" panose="02020603050405020304" pitchFamily="18" charset="0"/>
                <a:cs typeface="Times New Roman" panose="02020603050405020304" pitchFamily="18" charset="0"/>
              </a:rPr>
              <a:t>Елена, сыновья Димитрий и Никос, внуки, которые свято сохраняют память о нем. </a:t>
            </a:r>
          </a:p>
          <a:p>
            <a:pPr algn="just"/>
            <a:endParaRPr lang="ru-RU" sz="1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9700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979712" y="188640"/>
            <a:ext cx="6120680"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a:solidFill>
                  <a:srgbClr val="002060"/>
                </a:solidFill>
                <a:effectLst>
                  <a:outerShdw blurRad="38100" dist="38100" dir="2700000" algn="tl">
                    <a:srgbClr val="000000">
                      <a:alpha val="43137"/>
                    </a:srgbClr>
                  </a:outerShdw>
                </a:effectLst>
              </a:rPr>
              <a:t>Хаджиев Константин Ильич </a:t>
            </a:r>
            <a:endParaRPr lang="en-US" sz="3900" b="1" i="1" dirty="0" smtClean="0">
              <a:solidFill>
                <a:srgbClr val="002060"/>
              </a:solidFill>
              <a:effectLst>
                <a:outerShdw blurRad="38100" dist="38100" dir="2700000" algn="tl">
                  <a:srgbClr val="000000">
                    <a:alpha val="43137"/>
                  </a:srgbClr>
                </a:outerShdw>
              </a:effectLst>
            </a:endParaRPr>
          </a:p>
          <a:p>
            <a:pPr algn="ctr"/>
            <a:r>
              <a:rPr lang="el-GR" sz="3900" b="1" i="1" dirty="0" smtClean="0">
                <a:solidFill>
                  <a:srgbClr val="C00000"/>
                </a:solidFill>
                <a:effectLst>
                  <a:outerShdw blurRad="38100" dist="38100" dir="2700000" algn="tl">
                    <a:srgbClr val="000000">
                      <a:alpha val="43137"/>
                    </a:srgbClr>
                  </a:outerShdw>
                </a:effectLst>
              </a:rPr>
              <a:t>Κωνσταντίνος Χατζίγιεβ</a:t>
            </a:r>
            <a:endParaRPr lang="en-US" sz="3900" b="1" i="1" dirty="0" smtClean="0">
              <a:solidFill>
                <a:srgbClr val="C00000"/>
              </a:solidFill>
              <a:effectLst>
                <a:outerShdw blurRad="38100" dist="38100" dir="2700000" algn="tl">
                  <a:srgbClr val="000000">
                    <a:alpha val="43137"/>
                  </a:srgbClr>
                </a:outerShdw>
              </a:effectLst>
            </a:endParaRPr>
          </a:p>
          <a:p>
            <a:pPr algn="ctr"/>
            <a:r>
              <a:rPr lang="ru-RU" sz="3900" i="1" dirty="0">
                <a:solidFill>
                  <a:srgbClr val="002060"/>
                </a:solidFill>
              </a:rPr>
              <a:t>18.05.1911- 3.06.1977</a:t>
            </a:r>
          </a:p>
        </p:txBody>
      </p:sp>
      <p:pic>
        <p:nvPicPr>
          <p:cNvPr id="4" name="Рисунок 3"/>
          <p:cNvPicPr>
            <a:picLocks noChangeAspect="1"/>
          </p:cNvPicPr>
          <p:nvPr/>
        </p:nvPicPr>
        <p:blipFill>
          <a:blip r:embed="rId2"/>
          <a:stretch>
            <a:fillRect/>
          </a:stretch>
        </p:blipFill>
        <p:spPr>
          <a:xfrm>
            <a:off x="1259632" y="2852935"/>
            <a:ext cx="2376264" cy="3487967"/>
          </a:xfrm>
          <a:prstGeom prst="rect">
            <a:avLst/>
          </a:prstGeom>
        </p:spPr>
      </p:pic>
      <p:sp>
        <p:nvSpPr>
          <p:cNvPr id="5" name="Прямоугольник 4"/>
          <p:cNvSpPr/>
          <p:nvPr/>
        </p:nvSpPr>
        <p:spPr>
          <a:xfrm>
            <a:off x="3851920" y="2852935"/>
            <a:ext cx="4572000" cy="2862322"/>
          </a:xfrm>
          <a:prstGeom prst="rect">
            <a:avLst/>
          </a:prstGeom>
        </p:spPr>
        <p:txBody>
          <a:bodyPr>
            <a:spAutoFit/>
          </a:bodyPr>
          <a:lstStyle/>
          <a:p>
            <a:r>
              <a:rPr lang="ru-RU" sz="2000" b="1" dirty="0">
                <a:solidFill>
                  <a:srgbClr val="002060"/>
                </a:solidFill>
              </a:rPr>
              <a:t>Герой Советского Союза. </a:t>
            </a:r>
          </a:p>
          <a:p>
            <a:r>
              <a:rPr lang="ru-RU" sz="2000" b="1" dirty="0">
                <a:solidFill>
                  <a:srgbClr val="002060"/>
                </a:solidFill>
              </a:rPr>
              <a:t>  Командир взвода 1001-го стрелкового полка – </a:t>
            </a:r>
            <a:r>
              <a:rPr lang="ru-RU" sz="2000" b="1" dirty="0" smtClean="0">
                <a:solidFill>
                  <a:srgbClr val="002060"/>
                </a:solidFill>
              </a:rPr>
              <a:t>279-я  </a:t>
            </a:r>
            <a:r>
              <a:rPr lang="ru-RU" sz="2000" b="1" dirty="0">
                <a:solidFill>
                  <a:srgbClr val="002060"/>
                </a:solidFill>
              </a:rPr>
              <a:t>стрелковая дивизия, 51 армия, 4-й </a:t>
            </a:r>
            <a:r>
              <a:rPr lang="ru-RU" sz="2000" b="1" dirty="0" smtClean="0">
                <a:solidFill>
                  <a:srgbClr val="002060"/>
                </a:solidFill>
              </a:rPr>
              <a:t>Украинский </a:t>
            </a:r>
            <a:r>
              <a:rPr lang="ru-RU" sz="2000" b="1" dirty="0">
                <a:solidFill>
                  <a:srgbClr val="002060"/>
                </a:solidFill>
              </a:rPr>
              <a:t>фронт, старший лейтенант.</a:t>
            </a:r>
          </a:p>
          <a:p>
            <a:r>
              <a:rPr lang="ru-RU" sz="2000" b="1" dirty="0">
                <a:solidFill>
                  <a:srgbClr val="002060"/>
                </a:solidFill>
              </a:rPr>
              <a:t>   Родился в греческом селе </a:t>
            </a:r>
            <a:r>
              <a:rPr lang="ru-RU" sz="2000" b="1" dirty="0" err="1">
                <a:solidFill>
                  <a:srgbClr val="002060"/>
                </a:solidFill>
              </a:rPr>
              <a:t>Шамлуг</a:t>
            </a:r>
            <a:r>
              <a:rPr lang="ru-RU" sz="2000" b="1" dirty="0">
                <a:solidFill>
                  <a:srgbClr val="002060"/>
                </a:solidFill>
              </a:rPr>
              <a:t> (Алаверды) </a:t>
            </a:r>
            <a:r>
              <a:rPr lang="ru-RU" sz="2000" b="1" dirty="0" err="1" smtClean="0">
                <a:solidFill>
                  <a:srgbClr val="002060"/>
                </a:solidFill>
              </a:rPr>
              <a:t>Туманянского</a:t>
            </a:r>
            <a:r>
              <a:rPr lang="ru-RU" sz="2000" b="1" dirty="0" smtClean="0">
                <a:solidFill>
                  <a:srgbClr val="002060"/>
                </a:solidFill>
              </a:rPr>
              <a:t> </a:t>
            </a:r>
            <a:r>
              <a:rPr lang="ru-RU" sz="2000" b="1" dirty="0">
                <a:solidFill>
                  <a:srgbClr val="002060"/>
                </a:solidFill>
              </a:rPr>
              <a:t>района Армении в семье рабочего.</a:t>
            </a:r>
          </a:p>
          <a:p>
            <a:r>
              <a:rPr lang="ru-RU" sz="2000" b="1" dirty="0">
                <a:solidFill>
                  <a:srgbClr val="002060"/>
                </a:solidFill>
              </a:rPr>
              <a:t>   В Красной Армии с 1930 года.</a:t>
            </a:r>
          </a:p>
        </p:txBody>
      </p:sp>
    </p:spTree>
    <p:extLst>
      <p:ext uri="{BB962C8B-B14F-4D97-AF65-F5344CB8AC3E}">
        <p14:creationId xmlns:p14="http://schemas.microsoft.com/office/powerpoint/2010/main" val="3462296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7504" y="116632"/>
            <a:ext cx="1371174" cy="2016224"/>
          </a:xfrm>
          <a:prstGeom prst="rect">
            <a:avLst/>
          </a:prstGeom>
        </p:spPr>
      </p:pic>
      <p:sp>
        <p:nvSpPr>
          <p:cNvPr id="3" name="Прямоугольник 2"/>
          <p:cNvSpPr/>
          <p:nvPr/>
        </p:nvSpPr>
        <p:spPr>
          <a:xfrm>
            <a:off x="1835696" y="260648"/>
            <a:ext cx="4572000" cy="1569660"/>
          </a:xfrm>
          <a:prstGeom prst="rect">
            <a:avLst/>
          </a:prstGeom>
        </p:spPr>
        <p:txBody>
          <a:bodyPr>
            <a:spAutoFit/>
          </a:bodyPr>
          <a:lstStyle/>
          <a:p>
            <a:r>
              <a:rPr lang="ru-RU" sz="1200" b="1" i="1" dirty="0">
                <a:solidFill>
                  <a:srgbClr val="C00000"/>
                </a:solidFill>
                <a:latin typeface="Times New Roman" panose="02020603050405020304" pitchFamily="18" charset="0"/>
                <a:cs typeface="Times New Roman" panose="02020603050405020304" pitchFamily="18" charset="0"/>
              </a:rPr>
              <a:t>Хаджиев Константин </a:t>
            </a:r>
            <a:r>
              <a:rPr lang="ru-RU" sz="1200" b="1" i="1" dirty="0" smtClean="0">
                <a:solidFill>
                  <a:srgbClr val="C00000"/>
                </a:solidFill>
                <a:latin typeface="Times New Roman" panose="02020603050405020304" pitchFamily="18" charset="0"/>
                <a:cs typeface="Times New Roman" panose="02020603050405020304" pitchFamily="18" charset="0"/>
              </a:rPr>
              <a:t>Ильич</a:t>
            </a:r>
            <a:r>
              <a:rPr lang="en-US" sz="1200" b="1" i="1" dirty="0" smtClean="0">
                <a:solidFill>
                  <a:srgbClr val="C00000"/>
                </a:solidFill>
                <a:latin typeface="Times New Roman" panose="02020603050405020304" pitchFamily="18" charset="0"/>
                <a:cs typeface="Times New Roman" panose="02020603050405020304" pitchFamily="18" charset="0"/>
              </a:rPr>
              <a:t> </a:t>
            </a:r>
            <a:r>
              <a:rPr lang="ru-RU" sz="1200" b="1" i="1" dirty="0" smtClean="0">
                <a:solidFill>
                  <a:srgbClr val="C00000"/>
                </a:solidFill>
                <a:latin typeface="Times New Roman" panose="02020603050405020304" pitchFamily="18" charset="0"/>
                <a:cs typeface="Times New Roman" panose="02020603050405020304" pitchFamily="18" charset="0"/>
              </a:rPr>
              <a:t>(18.05.1911- </a:t>
            </a:r>
            <a:r>
              <a:rPr lang="ru-RU" sz="1200" b="1" i="1" dirty="0">
                <a:solidFill>
                  <a:srgbClr val="C00000"/>
                </a:solidFill>
                <a:latin typeface="Times New Roman" panose="02020603050405020304" pitchFamily="18" charset="0"/>
                <a:cs typeface="Times New Roman" panose="02020603050405020304" pitchFamily="18" charset="0"/>
              </a:rPr>
              <a:t>3.06.1977).</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Герой Советского Союза. </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Командир взвода 1001-го стрелкового полка – </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279-я  стрелковая дивизия, 51 армия, 4-й </a:t>
            </a:r>
            <a:r>
              <a:rPr lang="ru-RU" sz="1200" b="1" i="1" dirty="0" smtClean="0">
                <a:solidFill>
                  <a:schemeClr val="accent3">
                    <a:lumMod val="50000"/>
                  </a:schemeClr>
                </a:solidFill>
                <a:latin typeface="Times New Roman" panose="02020603050405020304" pitchFamily="18" charset="0"/>
                <a:cs typeface="Times New Roman" panose="02020603050405020304" pitchFamily="18" charset="0"/>
              </a:rPr>
              <a:t>Украинский </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фронт, старший лейтенант.</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Родился в греческом селе </a:t>
            </a:r>
            <a:r>
              <a:rPr lang="ru-RU" sz="1200" b="1" i="1" dirty="0" err="1">
                <a:solidFill>
                  <a:schemeClr val="accent3">
                    <a:lumMod val="50000"/>
                  </a:schemeClr>
                </a:solidFill>
                <a:latin typeface="Times New Roman" panose="02020603050405020304" pitchFamily="18" charset="0"/>
                <a:cs typeface="Times New Roman" panose="02020603050405020304" pitchFamily="18" charset="0"/>
              </a:rPr>
              <a:t>Шамлуг</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 (Алаверды) </a:t>
            </a:r>
            <a:r>
              <a:rPr lang="ru-RU" sz="1200" b="1" i="1" dirty="0" err="1" smtClean="0">
                <a:solidFill>
                  <a:schemeClr val="accent3">
                    <a:lumMod val="50000"/>
                  </a:schemeClr>
                </a:solidFill>
                <a:latin typeface="Times New Roman" panose="02020603050405020304" pitchFamily="18" charset="0"/>
                <a:cs typeface="Times New Roman" panose="02020603050405020304" pitchFamily="18" charset="0"/>
              </a:rPr>
              <a:t>Туманянского</a:t>
            </a:r>
            <a:r>
              <a:rPr lang="ru-RU" sz="1200" b="1" i="1" dirty="0" smtClean="0">
                <a:solidFill>
                  <a:schemeClr val="accent3">
                    <a:lumMod val="50000"/>
                  </a:schemeClr>
                </a:solidFill>
                <a:latin typeface="Times New Roman" panose="02020603050405020304" pitchFamily="18" charset="0"/>
                <a:cs typeface="Times New Roman" panose="02020603050405020304" pitchFamily="18" charset="0"/>
              </a:rPr>
              <a:t> </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района Армении в семье рабочего.</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В Красной Армии с 1930 года.</a:t>
            </a:r>
          </a:p>
        </p:txBody>
      </p:sp>
      <p:sp>
        <p:nvSpPr>
          <p:cNvPr id="4" name="Прямоугольник 3"/>
          <p:cNvSpPr/>
          <p:nvPr/>
        </p:nvSpPr>
        <p:spPr>
          <a:xfrm>
            <a:off x="1547664" y="1988840"/>
            <a:ext cx="7272808" cy="3970318"/>
          </a:xfrm>
          <a:prstGeom prst="rect">
            <a:avLst/>
          </a:prstGeom>
        </p:spPr>
        <p:txBody>
          <a:bodyPr wrap="square">
            <a:spAutoFit/>
          </a:bodyPr>
          <a:lstStyle/>
          <a:p>
            <a:pPr algn="just"/>
            <a:r>
              <a:rPr lang="ru-RU" sz="1400" b="1" dirty="0">
                <a:solidFill>
                  <a:srgbClr val="002060"/>
                </a:solidFill>
                <a:latin typeface="Times New Roman" panose="02020603050405020304" pitchFamily="18" charset="0"/>
                <a:cs typeface="Times New Roman" panose="02020603050405020304" pitchFamily="18" charset="0"/>
              </a:rPr>
              <a:t>Окончил военно-пехотное училище в 1940 году. На фронте в Великую Отечественную войну с </a:t>
            </a:r>
            <a:r>
              <a:rPr lang="ru-RU" sz="1400" b="1" dirty="0" smtClean="0">
                <a:solidFill>
                  <a:srgbClr val="002060"/>
                </a:solidFill>
                <a:latin typeface="Times New Roman" panose="02020603050405020304" pitchFamily="18" charset="0"/>
                <a:cs typeface="Times New Roman" panose="02020603050405020304" pitchFamily="18" charset="0"/>
              </a:rPr>
              <a:t>августа </a:t>
            </a:r>
            <a:r>
              <a:rPr lang="ru-RU" sz="1400" b="1" dirty="0">
                <a:solidFill>
                  <a:srgbClr val="002060"/>
                </a:solidFill>
                <a:latin typeface="Times New Roman" panose="02020603050405020304" pitchFamily="18" charset="0"/>
                <a:cs typeface="Times New Roman" panose="02020603050405020304" pitchFamily="18" charset="0"/>
              </a:rPr>
              <a:t>1941 года. В начале мае 1944 года в боях в районе </a:t>
            </a:r>
            <a:r>
              <a:rPr lang="ru-RU" sz="1400" b="1" dirty="0" err="1">
                <a:solidFill>
                  <a:srgbClr val="002060"/>
                </a:solidFill>
                <a:latin typeface="Times New Roman" panose="02020603050405020304" pitchFamily="18" charset="0"/>
                <a:cs typeface="Times New Roman" panose="02020603050405020304" pitchFamily="18" charset="0"/>
              </a:rPr>
              <a:t>Макензиевых</a:t>
            </a:r>
            <a:r>
              <a:rPr lang="ru-RU" sz="1400" b="1" dirty="0">
                <a:solidFill>
                  <a:srgbClr val="002060"/>
                </a:solidFill>
                <a:latin typeface="Times New Roman" panose="02020603050405020304" pitchFamily="18" charset="0"/>
                <a:cs typeface="Times New Roman" panose="02020603050405020304" pitchFamily="18" charset="0"/>
              </a:rPr>
              <a:t> высот, на подступах </a:t>
            </a:r>
            <a:r>
              <a:rPr lang="ru-RU" sz="1400" b="1" dirty="0" smtClean="0">
                <a:solidFill>
                  <a:srgbClr val="002060"/>
                </a:solidFill>
                <a:latin typeface="Times New Roman" panose="02020603050405020304" pitchFamily="18" charset="0"/>
                <a:cs typeface="Times New Roman" panose="02020603050405020304" pitchFamily="18" charset="0"/>
              </a:rPr>
              <a:t>к </a:t>
            </a:r>
            <a:r>
              <a:rPr lang="ru-RU" sz="1400" b="1" dirty="0">
                <a:solidFill>
                  <a:srgbClr val="002060"/>
                </a:solidFill>
                <a:latin typeface="Times New Roman" panose="02020603050405020304" pitchFamily="18" charset="0"/>
                <a:cs typeface="Times New Roman" panose="02020603050405020304" pitchFamily="18" charset="0"/>
              </a:rPr>
              <a:t>городу Севастополь, заменил выбывшего из строя командира роты, отбив с ней 11 </a:t>
            </a:r>
            <a:r>
              <a:rPr lang="ru-RU" sz="1400" b="1" dirty="0" smtClean="0">
                <a:solidFill>
                  <a:srgbClr val="002060"/>
                </a:solidFill>
                <a:latin typeface="Times New Roman" panose="02020603050405020304" pitchFamily="18" charset="0"/>
                <a:cs typeface="Times New Roman" panose="02020603050405020304" pitchFamily="18" charset="0"/>
              </a:rPr>
              <a:t>контратак</a:t>
            </a:r>
            <a:r>
              <a:rPr lang="en-US"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противника</a:t>
            </a:r>
            <a:r>
              <a:rPr lang="ru-RU" sz="1400" b="1" dirty="0">
                <a:solidFill>
                  <a:srgbClr val="002060"/>
                </a:solidFill>
                <a:latin typeface="Times New Roman" panose="02020603050405020304" pitchFamily="18" charset="0"/>
                <a:cs typeface="Times New Roman" panose="02020603050405020304" pitchFamily="18" charset="0"/>
              </a:rPr>
              <a:t>. Фашисты, оставив на поле боя десятки трупов, отходили назад. …К исходу боя в роте </a:t>
            </a:r>
            <a:r>
              <a:rPr lang="ru-RU" sz="1400" b="1" dirty="0" smtClean="0">
                <a:solidFill>
                  <a:srgbClr val="002060"/>
                </a:solidFill>
                <a:latin typeface="Times New Roman" panose="02020603050405020304" pitchFamily="18" charset="0"/>
                <a:cs typeface="Times New Roman" panose="02020603050405020304" pitchFamily="18" charset="0"/>
              </a:rPr>
              <a:t>Хаджиева </a:t>
            </a:r>
            <a:r>
              <a:rPr lang="ru-RU" sz="1400" b="1" dirty="0">
                <a:solidFill>
                  <a:srgbClr val="002060"/>
                </a:solidFill>
                <a:latin typeface="Times New Roman" panose="02020603050405020304" pitchFamily="18" charset="0"/>
                <a:cs typeface="Times New Roman" panose="02020603050405020304" pitchFamily="18" charset="0"/>
              </a:rPr>
              <a:t>осталось 12 человек.</a:t>
            </a:r>
          </a:p>
          <a:p>
            <a:pPr algn="just"/>
            <a:r>
              <a:rPr lang="ru-RU" sz="1400" b="1" dirty="0">
                <a:solidFill>
                  <a:srgbClr val="002060"/>
                </a:solidFill>
                <a:latin typeface="Times New Roman" panose="02020603050405020304" pitchFamily="18" charset="0"/>
                <a:cs typeface="Times New Roman" panose="02020603050405020304" pitchFamily="18" charset="0"/>
              </a:rPr>
              <a:t>   Тогда старший лейтенант Хаджиев решил: победить или погибнуть, и повел воинов в контратаку. </a:t>
            </a:r>
            <a:r>
              <a:rPr lang="ru-RU" sz="1400" b="1" dirty="0" smtClean="0">
                <a:solidFill>
                  <a:srgbClr val="002060"/>
                </a:solidFill>
                <a:latin typeface="Times New Roman" panose="02020603050405020304" pitchFamily="18" charset="0"/>
                <a:cs typeface="Times New Roman" panose="02020603050405020304" pitchFamily="18" charset="0"/>
              </a:rPr>
              <a:t>Горстка </a:t>
            </a:r>
            <a:r>
              <a:rPr lang="ru-RU" sz="1400" b="1" dirty="0">
                <a:solidFill>
                  <a:srgbClr val="002060"/>
                </a:solidFill>
                <a:latin typeface="Times New Roman" panose="02020603050405020304" pitchFamily="18" charset="0"/>
                <a:cs typeface="Times New Roman" panose="02020603050405020304" pitchFamily="18" charset="0"/>
              </a:rPr>
              <a:t>храбрецов в жестокой, но короткой схватке выбила гитлеровцев из траншей. </a:t>
            </a:r>
          </a:p>
          <a:p>
            <a:pPr algn="just"/>
            <a:r>
              <a:rPr lang="ru-RU" sz="1400" b="1" dirty="0">
                <a:solidFill>
                  <a:srgbClr val="002060"/>
                </a:solidFill>
                <a:latin typeface="Times New Roman" panose="02020603050405020304" pitchFamily="18" charset="0"/>
                <a:cs typeface="Times New Roman" panose="02020603050405020304" pitchFamily="18" charset="0"/>
              </a:rPr>
              <a:t>Более 70 вражеских солдат и офицеров сдались в плен 12-ти отважным воинам. </a:t>
            </a:r>
            <a:r>
              <a:rPr lang="ru-RU" sz="1400" b="1" dirty="0" smtClean="0">
                <a:solidFill>
                  <a:srgbClr val="002060"/>
                </a:solidFill>
                <a:latin typeface="Times New Roman" panose="02020603050405020304" pitchFamily="18" charset="0"/>
                <a:cs typeface="Times New Roman" panose="02020603050405020304" pitchFamily="18" charset="0"/>
              </a:rPr>
              <a:t>Продолжая</a:t>
            </a:r>
            <a:r>
              <a:rPr lang="en-US"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развивать </a:t>
            </a:r>
            <a:r>
              <a:rPr lang="ru-RU" sz="1400" b="1" dirty="0">
                <a:solidFill>
                  <a:srgbClr val="002060"/>
                </a:solidFill>
                <a:latin typeface="Times New Roman" panose="02020603050405020304" pitchFamily="18" charset="0"/>
                <a:cs typeface="Times New Roman" panose="02020603050405020304" pitchFamily="18" charset="0"/>
              </a:rPr>
              <a:t>наступление, 9 мая 1944 года первым со своей ротой вышел к Северной бухте города. </a:t>
            </a:r>
          </a:p>
          <a:p>
            <a:pPr algn="just"/>
            <a:r>
              <a:rPr lang="ru-RU" sz="1400" b="1" dirty="0">
                <a:solidFill>
                  <a:srgbClr val="002060"/>
                </a:solidFill>
                <a:latin typeface="Times New Roman" panose="02020603050405020304" pitchFamily="18" charset="0"/>
                <a:cs typeface="Times New Roman" panose="02020603050405020304" pitchFamily="18" charset="0"/>
              </a:rPr>
              <a:t>Рота захватила три склада с боеприпасами и продовольствием, 12 орудий, шесть минометов, </a:t>
            </a:r>
            <a:r>
              <a:rPr lang="ru-RU" sz="1400" b="1" dirty="0" smtClean="0">
                <a:solidFill>
                  <a:srgbClr val="002060"/>
                </a:solidFill>
                <a:latin typeface="Times New Roman" panose="02020603050405020304" pitchFamily="18" charset="0"/>
                <a:cs typeface="Times New Roman" panose="02020603050405020304" pitchFamily="18" charset="0"/>
              </a:rPr>
              <a:t>15 </a:t>
            </a:r>
            <a:r>
              <a:rPr lang="ru-RU" sz="1400" b="1" dirty="0">
                <a:solidFill>
                  <a:srgbClr val="002060"/>
                </a:solidFill>
                <a:latin typeface="Times New Roman" panose="02020603050405020304" pitchFamily="18" charset="0"/>
                <a:cs typeface="Times New Roman" panose="02020603050405020304" pitchFamily="18" charset="0"/>
              </a:rPr>
              <a:t>автомашин с воинским снаряжением.</a:t>
            </a:r>
          </a:p>
          <a:p>
            <a:pPr algn="just"/>
            <a:r>
              <a:rPr lang="ru-RU" sz="1400" b="1" dirty="0">
                <a:solidFill>
                  <a:srgbClr val="002060"/>
                </a:solidFill>
                <a:latin typeface="Times New Roman" panose="02020603050405020304" pitchFamily="18" charset="0"/>
                <a:cs typeface="Times New Roman" panose="02020603050405020304" pitchFamily="18" charset="0"/>
              </a:rPr>
              <a:t>Константин Хаджиев лично водрузил Красное знамя на крыше морского училища.</a:t>
            </a:r>
          </a:p>
          <a:p>
            <a:pPr algn="just"/>
            <a:r>
              <a:rPr lang="ru-RU" sz="1400" b="1" dirty="0">
                <a:solidFill>
                  <a:srgbClr val="002060"/>
                </a:solidFill>
                <a:latin typeface="Times New Roman" panose="02020603050405020304" pitchFamily="18" charset="0"/>
                <a:cs typeface="Times New Roman" panose="02020603050405020304" pitchFamily="18" charset="0"/>
              </a:rPr>
              <a:t>   Указом Президиума Верховного Совета СССР от 24 марта 1945 года за мужество, отвагу и </a:t>
            </a:r>
            <a:r>
              <a:rPr lang="ru-RU" sz="1400" b="1" dirty="0" smtClean="0">
                <a:solidFill>
                  <a:srgbClr val="002060"/>
                </a:solidFill>
                <a:latin typeface="Times New Roman" panose="02020603050405020304" pitchFamily="18" charset="0"/>
                <a:cs typeface="Times New Roman" panose="02020603050405020304" pitchFamily="18" charset="0"/>
              </a:rPr>
              <a:t>героизм</a:t>
            </a:r>
            <a:r>
              <a:rPr lang="ru-RU" sz="1400" b="1" dirty="0">
                <a:solidFill>
                  <a:srgbClr val="002060"/>
                </a:solidFill>
                <a:latin typeface="Times New Roman" panose="02020603050405020304" pitchFamily="18" charset="0"/>
                <a:cs typeface="Times New Roman" panose="02020603050405020304" pitchFamily="18" charset="0"/>
              </a:rPr>
              <a:t>, проявленные  в борьбе с немецко-фашистскими захватчиками, старшему </a:t>
            </a:r>
            <a:r>
              <a:rPr lang="ru-RU" sz="1400" b="1" dirty="0" smtClean="0">
                <a:solidFill>
                  <a:srgbClr val="002060"/>
                </a:solidFill>
                <a:latin typeface="Times New Roman" panose="02020603050405020304" pitchFamily="18" charset="0"/>
                <a:cs typeface="Times New Roman" panose="02020603050405020304" pitchFamily="18" charset="0"/>
              </a:rPr>
              <a:t>лейтенанту</a:t>
            </a:r>
            <a:r>
              <a:rPr lang="en-US"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Хаджиеву </a:t>
            </a:r>
            <a:r>
              <a:rPr lang="ru-RU" sz="1400" b="1" dirty="0">
                <a:solidFill>
                  <a:srgbClr val="002060"/>
                </a:solidFill>
                <a:latin typeface="Times New Roman" panose="02020603050405020304" pitchFamily="18" charset="0"/>
                <a:cs typeface="Times New Roman" panose="02020603050405020304" pitchFamily="18" charset="0"/>
              </a:rPr>
              <a:t>Константину Ильичу присвоено звание Героя Советского Союза с вручением </a:t>
            </a:r>
            <a:r>
              <a:rPr lang="ru-RU" sz="1400" b="1" dirty="0" smtClean="0">
                <a:solidFill>
                  <a:srgbClr val="002060"/>
                </a:solidFill>
                <a:latin typeface="Times New Roman" panose="02020603050405020304" pitchFamily="18" charset="0"/>
                <a:cs typeface="Times New Roman" panose="02020603050405020304" pitchFamily="18" charset="0"/>
              </a:rPr>
              <a:t>ему</a:t>
            </a:r>
            <a:r>
              <a:rPr lang="en-US"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ордена </a:t>
            </a:r>
            <a:r>
              <a:rPr lang="ru-RU" sz="1400" b="1" dirty="0">
                <a:solidFill>
                  <a:srgbClr val="002060"/>
                </a:solidFill>
                <a:latin typeface="Times New Roman" panose="02020603050405020304" pitchFamily="18" charset="0"/>
                <a:cs typeface="Times New Roman" panose="02020603050405020304" pitchFamily="18" charset="0"/>
              </a:rPr>
              <a:t>Ленина и медали Золотая Звезда.</a:t>
            </a:r>
          </a:p>
        </p:txBody>
      </p:sp>
    </p:spTree>
    <p:extLst>
      <p:ext uri="{BB962C8B-B14F-4D97-AF65-F5344CB8AC3E}">
        <p14:creationId xmlns:p14="http://schemas.microsoft.com/office/powerpoint/2010/main" val="3393160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123728" y="188640"/>
            <a:ext cx="6336704" cy="249299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ru-RU" sz="3900" b="1" i="1" dirty="0" err="1">
                <a:solidFill>
                  <a:srgbClr val="002060"/>
                </a:solidFill>
                <a:effectLst>
                  <a:outerShdw blurRad="38100" dist="38100" dir="2700000" algn="tl">
                    <a:srgbClr val="000000">
                      <a:alpha val="43137"/>
                    </a:srgbClr>
                  </a:outerShdw>
                </a:effectLst>
                <a:latin typeface="+mj-lt"/>
              </a:rPr>
              <a:t>Целио</a:t>
            </a:r>
            <a:r>
              <a:rPr lang="ru-RU" sz="3900" b="1" i="1" dirty="0">
                <a:solidFill>
                  <a:srgbClr val="002060"/>
                </a:solidFill>
                <a:effectLst>
                  <a:outerShdw blurRad="38100" dist="38100" dir="2700000" algn="tl">
                    <a:srgbClr val="000000">
                      <a:alpha val="43137"/>
                    </a:srgbClr>
                  </a:outerShdw>
                </a:effectLst>
                <a:latin typeface="+mj-lt"/>
              </a:rPr>
              <a:t> Георгий </a:t>
            </a:r>
            <a:endParaRPr lang="en-US" sz="3900" b="1" i="1" dirty="0" smtClean="0">
              <a:solidFill>
                <a:srgbClr val="002060"/>
              </a:solidFill>
              <a:effectLst>
                <a:outerShdw blurRad="38100" dist="38100" dir="2700000" algn="tl">
                  <a:srgbClr val="000000">
                    <a:alpha val="43137"/>
                  </a:srgbClr>
                </a:outerShdw>
              </a:effectLst>
              <a:latin typeface="+mj-lt"/>
            </a:endParaRPr>
          </a:p>
          <a:p>
            <a:pPr algn="ctr"/>
            <a:r>
              <a:rPr lang="ru-RU" sz="3900" b="1" i="1" dirty="0" smtClean="0">
                <a:solidFill>
                  <a:srgbClr val="002060"/>
                </a:solidFill>
                <a:effectLst>
                  <a:outerShdw blurRad="38100" dist="38100" dir="2700000" algn="tl">
                    <a:srgbClr val="000000">
                      <a:alpha val="43137"/>
                    </a:srgbClr>
                  </a:outerShdw>
                </a:effectLst>
                <a:latin typeface="+mj-lt"/>
              </a:rPr>
              <a:t>Кузьмич </a:t>
            </a:r>
            <a:endParaRPr lang="en-US" sz="3900" b="1" i="1" dirty="0" smtClean="0">
              <a:solidFill>
                <a:srgbClr val="002060"/>
              </a:solidFill>
              <a:effectLst>
                <a:outerShdw blurRad="38100" dist="38100" dir="2700000" algn="tl">
                  <a:srgbClr val="000000">
                    <a:alpha val="43137"/>
                  </a:srgbClr>
                </a:outerShdw>
              </a:effectLst>
              <a:latin typeface="+mj-lt"/>
            </a:endParaRPr>
          </a:p>
          <a:p>
            <a:pPr algn="ctr"/>
            <a:r>
              <a:rPr lang="ru-RU" sz="3900" b="1" i="1" dirty="0" smtClean="0">
                <a:solidFill>
                  <a:srgbClr val="002060"/>
                </a:solidFill>
                <a:effectLst>
                  <a:outerShdw blurRad="38100" dist="38100" dir="2700000" algn="tl">
                    <a:srgbClr val="000000">
                      <a:alpha val="43137"/>
                    </a:srgbClr>
                  </a:outerShdw>
                </a:effectLst>
                <a:latin typeface="+mj-lt"/>
              </a:rPr>
              <a:t> </a:t>
            </a:r>
            <a:r>
              <a:rPr lang="el-GR" sz="3900" b="1" i="1" dirty="0">
                <a:solidFill>
                  <a:srgbClr val="C00000"/>
                </a:solidFill>
                <a:effectLst>
                  <a:outerShdw blurRad="38100" dist="38100" dir="2700000" algn="tl">
                    <a:srgbClr val="000000">
                      <a:alpha val="43137"/>
                    </a:srgbClr>
                  </a:outerShdw>
                </a:effectLst>
                <a:latin typeface="+mj-lt"/>
              </a:rPr>
              <a:t>Γεώργιος </a:t>
            </a:r>
            <a:r>
              <a:rPr lang="el-GR" sz="3900" b="1" i="1" dirty="0" smtClean="0">
                <a:solidFill>
                  <a:srgbClr val="C00000"/>
                </a:solidFill>
                <a:effectLst>
                  <a:outerShdw blurRad="38100" dist="38100" dir="2700000" algn="tl">
                    <a:srgbClr val="000000">
                      <a:alpha val="43137"/>
                    </a:srgbClr>
                  </a:outerShdw>
                </a:effectLst>
                <a:latin typeface="+mj-lt"/>
              </a:rPr>
              <a:t>Τσέλιος</a:t>
            </a:r>
            <a:endParaRPr lang="en-US" sz="3900" b="1" i="1" dirty="0" smtClean="0">
              <a:solidFill>
                <a:srgbClr val="C00000"/>
              </a:solidFill>
              <a:effectLst>
                <a:outerShdw blurRad="38100" dist="38100" dir="2700000" algn="tl">
                  <a:srgbClr val="000000">
                    <a:alpha val="43137"/>
                  </a:srgbClr>
                </a:outerShdw>
              </a:effectLst>
              <a:latin typeface="+mj-lt"/>
            </a:endParaRPr>
          </a:p>
          <a:p>
            <a:pPr algn="ctr"/>
            <a:r>
              <a:rPr lang="ru-RU" sz="3900" i="1" dirty="0">
                <a:solidFill>
                  <a:srgbClr val="002060"/>
                </a:solidFill>
                <a:latin typeface="+mj-lt"/>
              </a:rPr>
              <a:t>23.02. 1909-1945</a:t>
            </a:r>
          </a:p>
        </p:txBody>
      </p:sp>
      <p:pic>
        <p:nvPicPr>
          <p:cNvPr id="4" name="Рисунок 3"/>
          <p:cNvPicPr>
            <a:picLocks noChangeAspect="1"/>
          </p:cNvPicPr>
          <p:nvPr/>
        </p:nvPicPr>
        <p:blipFill>
          <a:blip r:embed="rId2"/>
          <a:stretch>
            <a:fillRect/>
          </a:stretch>
        </p:blipFill>
        <p:spPr>
          <a:xfrm>
            <a:off x="1691680" y="2855357"/>
            <a:ext cx="1872208" cy="2748095"/>
          </a:xfrm>
          <a:prstGeom prst="rect">
            <a:avLst/>
          </a:prstGeom>
        </p:spPr>
      </p:pic>
      <p:sp>
        <p:nvSpPr>
          <p:cNvPr id="5" name="Прямоугольник 4"/>
          <p:cNvSpPr/>
          <p:nvPr/>
        </p:nvSpPr>
        <p:spPr>
          <a:xfrm>
            <a:off x="3860845" y="2996952"/>
            <a:ext cx="4572000" cy="1631216"/>
          </a:xfrm>
          <a:prstGeom prst="rect">
            <a:avLst/>
          </a:prstGeom>
        </p:spPr>
        <p:txBody>
          <a:bodyPr>
            <a:spAutoFit/>
          </a:bodyPr>
          <a:lstStyle/>
          <a:p>
            <a:r>
              <a:rPr lang="ru-RU" sz="2000" b="1" dirty="0">
                <a:solidFill>
                  <a:srgbClr val="002060"/>
                </a:solidFill>
              </a:rPr>
              <a:t>Герой Советского Союза.</a:t>
            </a:r>
          </a:p>
          <a:p>
            <a:r>
              <a:rPr lang="ru-RU" sz="2000" b="1" dirty="0">
                <a:solidFill>
                  <a:srgbClr val="002060"/>
                </a:solidFill>
              </a:rPr>
              <a:t>   Командир штурмового батальона 605-го </a:t>
            </a:r>
            <a:r>
              <a:rPr lang="ru-RU" sz="2000" b="1" dirty="0" smtClean="0">
                <a:solidFill>
                  <a:srgbClr val="002060"/>
                </a:solidFill>
              </a:rPr>
              <a:t>стрелкового</a:t>
            </a:r>
            <a:r>
              <a:rPr lang="en-US" sz="2000" b="1" dirty="0" smtClean="0">
                <a:solidFill>
                  <a:srgbClr val="002060"/>
                </a:solidFill>
              </a:rPr>
              <a:t> </a:t>
            </a:r>
            <a:r>
              <a:rPr lang="ru-RU" sz="2000" b="1" dirty="0" smtClean="0">
                <a:solidFill>
                  <a:srgbClr val="002060"/>
                </a:solidFill>
              </a:rPr>
              <a:t>полка </a:t>
            </a:r>
            <a:r>
              <a:rPr lang="ru-RU" sz="2000" b="1" dirty="0">
                <a:solidFill>
                  <a:srgbClr val="002060"/>
                </a:solidFill>
              </a:rPr>
              <a:t>132-й стрелковой дивизии 47-й армии 1-го </a:t>
            </a:r>
          </a:p>
          <a:p>
            <a:r>
              <a:rPr lang="ru-RU" sz="2000" b="1" dirty="0">
                <a:solidFill>
                  <a:srgbClr val="002060"/>
                </a:solidFill>
              </a:rPr>
              <a:t>Белорусского фронта, майор.</a:t>
            </a:r>
          </a:p>
        </p:txBody>
      </p:sp>
    </p:spTree>
    <p:extLst>
      <p:ext uri="{BB962C8B-B14F-4D97-AF65-F5344CB8AC3E}">
        <p14:creationId xmlns:p14="http://schemas.microsoft.com/office/powerpoint/2010/main" val="4059657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188640"/>
            <a:ext cx="4572000" cy="1615827"/>
          </a:xfrm>
          <a:prstGeom prst="rect">
            <a:avLst/>
          </a:prstGeom>
        </p:spPr>
        <p:txBody>
          <a:bodyPr>
            <a:spAutoFit/>
          </a:bodyPr>
          <a:lstStyle/>
          <a:p>
            <a:pPr algn="r"/>
            <a:r>
              <a:rPr lang="ru-RU" sz="1100" b="1" i="1" dirty="0">
                <a:solidFill>
                  <a:srgbClr val="C00000"/>
                </a:solidFill>
                <a:latin typeface="Times New Roman" panose="02020603050405020304" pitchFamily="18" charset="0"/>
                <a:cs typeface="Times New Roman" panose="02020603050405020304" pitchFamily="18" charset="0"/>
              </a:rPr>
              <a:t>Алексеев Спартак Петрович  </a:t>
            </a:r>
          </a:p>
          <a:p>
            <a:pPr algn="r"/>
            <a:r>
              <a:rPr lang="ru-RU" sz="1100" b="1" i="1" dirty="0">
                <a:solidFill>
                  <a:srgbClr val="C00000"/>
                </a:solidFill>
                <a:latin typeface="Times New Roman" panose="02020603050405020304" pitchFamily="18" charset="0"/>
                <a:cs typeface="Times New Roman" panose="02020603050405020304" pitchFamily="18" charset="0"/>
              </a:rPr>
              <a:t>  (26.05.1925 - 13.01.2009)</a:t>
            </a:r>
            <a:r>
              <a:rPr lang="ru-RU" sz="1100" b="1" i="1" dirty="0">
                <a:solidFill>
                  <a:srgbClr val="002060"/>
                </a:solidFill>
                <a:latin typeface="Times New Roman" panose="02020603050405020304" pitchFamily="18" charset="0"/>
                <a:cs typeface="Times New Roman" panose="02020603050405020304" pitchFamily="18" charset="0"/>
              </a:rPr>
              <a:t> </a:t>
            </a:r>
          </a:p>
          <a:p>
            <a:pPr algn="r"/>
            <a:r>
              <a:rPr lang="ru-RU" sz="1100" b="1" i="1" dirty="0">
                <a:solidFill>
                  <a:srgbClr val="002060"/>
                </a:solidFill>
                <a:latin typeface="Times New Roman" panose="02020603050405020304" pitchFamily="18" charset="0"/>
                <a:cs typeface="Times New Roman" panose="02020603050405020304" pitchFamily="18" charset="0"/>
              </a:rPr>
              <a:t>  Когда началась война с гитлеровской Германией, </a:t>
            </a:r>
          </a:p>
          <a:p>
            <a:pPr algn="r"/>
            <a:r>
              <a:rPr lang="ru-RU" sz="1100" b="1" i="1" dirty="0">
                <a:solidFill>
                  <a:srgbClr val="002060"/>
                </a:solidFill>
                <a:latin typeface="Times New Roman" panose="02020603050405020304" pitchFamily="18" charset="0"/>
                <a:cs typeface="Times New Roman" panose="02020603050405020304" pitchFamily="18" charset="0"/>
              </a:rPr>
              <a:t>Спартаку Алексееву было 16 лет. Он сразу пошел </a:t>
            </a:r>
          </a:p>
          <a:p>
            <a:pPr algn="r"/>
            <a:r>
              <a:rPr lang="ru-RU" sz="1100" b="1" i="1" dirty="0">
                <a:solidFill>
                  <a:srgbClr val="002060"/>
                </a:solidFill>
                <a:latin typeface="Times New Roman" panose="02020603050405020304" pitchFamily="18" charset="0"/>
                <a:cs typeface="Times New Roman" panose="02020603050405020304" pitchFamily="18" charset="0"/>
              </a:rPr>
              <a:t>в райком комсомола, где написал заявление с </a:t>
            </a:r>
          </a:p>
          <a:p>
            <a:pPr algn="r"/>
            <a:r>
              <a:rPr lang="ru-RU" sz="1100" b="1" i="1" dirty="0">
                <a:solidFill>
                  <a:srgbClr val="002060"/>
                </a:solidFill>
                <a:latin typeface="Times New Roman" panose="02020603050405020304" pitchFamily="18" charset="0"/>
                <a:cs typeface="Times New Roman" panose="02020603050405020304" pitchFamily="18" charset="0"/>
              </a:rPr>
              <a:t>просьбой включить его в комсомольско –</a:t>
            </a:r>
          </a:p>
          <a:p>
            <a:pPr algn="r"/>
            <a:r>
              <a:rPr lang="ru-RU" sz="1100" b="1" i="1" dirty="0">
                <a:solidFill>
                  <a:srgbClr val="002060"/>
                </a:solidFill>
                <a:latin typeface="Times New Roman" panose="02020603050405020304" pitchFamily="18" charset="0"/>
                <a:cs typeface="Times New Roman" panose="02020603050405020304" pitchFamily="18" charset="0"/>
              </a:rPr>
              <a:t>добровольческий батальон</a:t>
            </a:r>
            <a:r>
              <a:rPr lang="ru-RU" sz="1100" b="1" i="1" dirty="0" smtClean="0">
                <a:solidFill>
                  <a:srgbClr val="002060"/>
                </a:solidFill>
                <a:latin typeface="Times New Roman" panose="02020603050405020304" pitchFamily="18" charset="0"/>
                <a:cs typeface="Times New Roman" panose="02020603050405020304" pitchFamily="18" charset="0"/>
              </a:rPr>
              <a:t>. </a:t>
            </a:r>
            <a:endParaRPr lang="ru-RU" sz="1100" b="1" i="1" dirty="0">
              <a:solidFill>
                <a:srgbClr val="002060"/>
              </a:solidFill>
              <a:latin typeface="Times New Roman" panose="02020603050405020304" pitchFamily="18" charset="0"/>
              <a:cs typeface="Times New Roman" panose="02020603050405020304" pitchFamily="18" charset="0"/>
            </a:endParaRPr>
          </a:p>
          <a:p>
            <a:pPr algn="r"/>
            <a:r>
              <a:rPr lang="ru-RU" sz="1100" b="1" i="1" dirty="0">
                <a:solidFill>
                  <a:srgbClr val="002060"/>
                </a:solidFill>
                <a:latin typeface="Times New Roman" panose="02020603050405020304" pitchFamily="18" charset="0"/>
                <a:cs typeface="Times New Roman" panose="02020603050405020304" pitchFamily="18" charset="0"/>
              </a:rPr>
              <a:t>Из интервью Спартака Петровича Алексеева</a:t>
            </a:r>
          </a:p>
          <a:p>
            <a:pPr algn="r"/>
            <a:r>
              <a:rPr lang="ru-RU" sz="1100" b="1" i="1" dirty="0">
                <a:solidFill>
                  <a:srgbClr val="002060"/>
                </a:solidFill>
                <a:latin typeface="Times New Roman" panose="02020603050405020304" pitchFamily="18" charset="0"/>
                <a:cs typeface="Times New Roman" panose="02020603050405020304" pitchFamily="18" charset="0"/>
              </a:rPr>
              <a:t>журналисту греческой газеты Сидеропулосу Н.Х.</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997" y="116632"/>
            <a:ext cx="1080120" cy="156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169876" y="1527469"/>
            <a:ext cx="7812361" cy="5524589"/>
          </a:xfrm>
          <a:prstGeom prst="rect">
            <a:avLst/>
          </a:prstGeom>
        </p:spPr>
        <p:txBody>
          <a:bodyPr wrap="square">
            <a:spAutoFit/>
          </a:bodyPr>
          <a:lstStyle/>
          <a:p>
            <a:r>
              <a:rPr lang="ru-RU" sz="900" b="1" dirty="0" smtClean="0">
                <a:solidFill>
                  <a:srgbClr val="002060"/>
                </a:solidFill>
              </a:rPr>
              <a:t>- </a:t>
            </a:r>
            <a:r>
              <a:rPr lang="ru-RU" sz="900" b="1" dirty="0">
                <a:solidFill>
                  <a:srgbClr val="002060"/>
                </a:solidFill>
              </a:rPr>
              <a:t>…Зорко следили за московским небом.</a:t>
            </a:r>
          </a:p>
          <a:p>
            <a:r>
              <a:rPr lang="ru-RU" sz="900" b="1" dirty="0">
                <a:solidFill>
                  <a:srgbClr val="002060"/>
                </a:solidFill>
              </a:rPr>
              <a:t>- Попадали сами под налеты вражеской авиации.  Один раз нас мобилизовали на </a:t>
            </a:r>
            <a:r>
              <a:rPr lang="ru-RU" sz="900" b="1" dirty="0" smtClean="0">
                <a:solidFill>
                  <a:srgbClr val="002060"/>
                </a:solidFill>
              </a:rPr>
              <a:t>вылавливание парашютистов </a:t>
            </a:r>
            <a:r>
              <a:rPr lang="ru-RU" sz="900" b="1" dirty="0">
                <a:solidFill>
                  <a:srgbClr val="002060"/>
                </a:solidFill>
              </a:rPr>
              <a:t>в Химках. После того  как немцев «отвели» от Москвы, мне была вручена медаль </a:t>
            </a:r>
            <a:r>
              <a:rPr lang="ru-RU" sz="900" b="1" dirty="0" smtClean="0">
                <a:solidFill>
                  <a:srgbClr val="002060"/>
                </a:solidFill>
              </a:rPr>
              <a:t> «</a:t>
            </a:r>
            <a:r>
              <a:rPr lang="ru-RU" sz="900" b="1" dirty="0">
                <a:solidFill>
                  <a:srgbClr val="002060"/>
                </a:solidFill>
              </a:rPr>
              <a:t>За оборону Москвы».</a:t>
            </a:r>
          </a:p>
          <a:p>
            <a:r>
              <a:rPr lang="ru-RU" sz="900" b="1" dirty="0">
                <a:solidFill>
                  <a:srgbClr val="002060"/>
                </a:solidFill>
              </a:rPr>
              <a:t>…Мне было 16, и нас отпустили домой - возраст непризывной. Я пошел работать на химзавод в </a:t>
            </a:r>
            <a:r>
              <a:rPr lang="ru-RU" sz="900" b="1" dirty="0" smtClean="0">
                <a:solidFill>
                  <a:srgbClr val="002060"/>
                </a:solidFill>
              </a:rPr>
              <a:t>Кусково</a:t>
            </a:r>
            <a:r>
              <a:rPr lang="ru-RU" sz="900" b="1" dirty="0">
                <a:solidFill>
                  <a:srgbClr val="002060"/>
                </a:solidFill>
              </a:rPr>
              <a:t>. Завод эвакуировали </a:t>
            </a:r>
            <a:r>
              <a:rPr lang="ru-RU" sz="900" b="1" dirty="0" smtClean="0">
                <a:solidFill>
                  <a:srgbClr val="002060"/>
                </a:solidFill>
              </a:rPr>
              <a:t>в Новосибирск</a:t>
            </a:r>
            <a:r>
              <a:rPr lang="ru-RU" sz="900" b="1" dirty="0">
                <a:solidFill>
                  <a:srgbClr val="002060"/>
                </a:solidFill>
              </a:rPr>
              <a:t>, и я в качестве монтера уехал туда. Завод </a:t>
            </a:r>
            <a:r>
              <a:rPr lang="ru-RU" sz="900" b="1" dirty="0" smtClean="0">
                <a:solidFill>
                  <a:srgbClr val="002060"/>
                </a:solidFill>
              </a:rPr>
              <a:t>перевели  </a:t>
            </a:r>
            <a:r>
              <a:rPr lang="ru-RU" sz="900" b="1" dirty="0">
                <a:solidFill>
                  <a:srgbClr val="002060"/>
                </a:solidFill>
              </a:rPr>
              <a:t>на производство компонента к снарядам для «катюш</a:t>
            </a:r>
            <a:r>
              <a:rPr lang="ru-RU" sz="900" b="1" dirty="0" smtClean="0">
                <a:solidFill>
                  <a:srgbClr val="002060"/>
                </a:solidFill>
              </a:rPr>
              <a:t>».</a:t>
            </a:r>
          </a:p>
          <a:p>
            <a:r>
              <a:rPr lang="ru-RU" sz="900" b="1" dirty="0">
                <a:solidFill>
                  <a:srgbClr val="002060"/>
                </a:solidFill>
              </a:rPr>
              <a:t>- … А как 16-летнему пареньку удалось овладеть специальностью монтера?</a:t>
            </a:r>
          </a:p>
          <a:p>
            <a:r>
              <a:rPr lang="ru-RU" sz="900" b="1" dirty="0">
                <a:solidFill>
                  <a:srgbClr val="002060"/>
                </a:solidFill>
              </a:rPr>
              <a:t>- По школьным знаниям. Я ведь монтировал этот завод. Участвовал в проводке отдельных кабельных </a:t>
            </a:r>
          </a:p>
          <a:p>
            <a:r>
              <a:rPr lang="ru-RU" sz="900" b="1" dirty="0">
                <a:solidFill>
                  <a:srgbClr val="002060"/>
                </a:solidFill>
              </a:rPr>
              <a:t>линий.</a:t>
            </a:r>
          </a:p>
          <a:p>
            <a:r>
              <a:rPr lang="ru-RU" sz="900" b="1" dirty="0">
                <a:solidFill>
                  <a:srgbClr val="002060"/>
                </a:solidFill>
              </a:rPr>
              <a:t>…В Новосибирске я пробыл недолго – меньше года. Пошел добровольцем на фронт. В армии меня</a:t>
            </a:r>
          </a:p>
          <a:p>
            <a:r>
              <a:rPr lang="ru-RU" sz="900" b="1" dirty="0">
                <a:solidFill>
                  <a:srgbClr val="002060"/>
                </a:solidFill>
              </a:rPr>
              <a:t> отправили в школу младших командиров. Как отличника боевой и политической подготовки</a:t>
            </a:r>
          </a:p>
          <a:p>
            <a:r>
              <a:rPr lang="ru-RU" sz="900" b="1" dirty="0">
                <a:solidFill>
                  <a:srgbClr val="002060"/>
                </a:solidFill>
              </a:rPr>
              <a:t>- Во время войны разве не брали на фронт с 18 лет?</a:t>
            </a:r>
          </a:p>
          <a:p>
            <a:r>
              <a:rPr lang="ru-RU" sz="900" b="1" dirty="0">
                <a:solidFill>
                  <a:srgbClr val="002060"/>
                </a:solidFill>
              </a:rPr>
              <a:t>- 17-летних то же призывали. …Я писал начальству, что, мол, прошу отправить меня с товарищами, </a:t>
            </a:r>
          </a:p>
          <a:p>
            <a:r>
              <a:rPr lang="ru-RU" sz="900" b="1" dirty="0">
                <a:solidFill>
                  <a:srgbClr val="002060"/>
                </a:solidFill>
              </a:rPr>
              <a:t>с кем я вместе учился, на фронт. На фронт меня не отправили, а за чрезмерное желание попасть туда</a:t>
            </a:r>
          </a:p>
          <a:p>
            <a:r>
              <a:rPr lang="ru-RU" sz="900" b="1" dirty="0">
                <a:solidFill>
                  <a:srgbClr val="002060"/>
                </a:solidFill>
              </a:rPr>
              <a:t> еще посадили на гауптвахту.  </a:t>
            </a:r>
          </a:p>
          <a:p>
            <a:r>
              <a:rPr lang="ru-RU" sz="900" b="1" dirty="0">
                <a:solidFill>
                  <a:srgbClr val="002060"/>
                </a:solidFill>
              </a:rPr>
              <a:t>- …Какое представление о войне было у москвича Спартака Алексеева?</a:t>
            </a:r>
          </a:p>
          <a:p>
            <a:r>
              <a:rPr lang="ru-RU" sz="900" b="1" dirty="0">
                <a:solidFill>
                  <a:srgbClr val="002060"/>
                </a:solidFill>
              </a:rPr>
              <a:t>- У нас, москвичей, были довольно-таки обширные представления о войне.</a:t>
            </a:r>
          </a:p>
          <a:p>
            <a:r>
              <a:rPr lang="ru-RU" sz="900" b="1" dirty="0">
                <a:solidFill>
                  <a:srgbClr val="002060"/>
                </a:solidFill>
              </a:rPr>
              <a:t>- … На войну вы таки попали…</a:t>
            </a:r>
          </a:p>
          <a:p>
            <a:r>
              <a:rPr lang="ru-RU" sz="900" b="1" dirty="0">
                <a:solidFill>
                  <a:srgbClr val="002060"/>
                </a:solidFill>
              </a:rPr>
              <a:t>- Вторая половина 1944 года. Украинский фронт. Под Львовом. Карпаты. В составе 4-й танковой </a:t>
            </a:r>
          </a:p>
          <a:p>
            <a:r>
              <a:rPr lang="ru-RU" sz="900" b="1" dirty="0">
                <a:solidFill>
                  <a:srgbClr val="002060"/>
                </a:solidFill>
              </a:rPr>
              <a:t>армии нашу дивизию поставили налаживать коммуникации. Там действовали банды: немецкие, </a:t>
            </a:r>
          </a:p>
          <a:p>
            <a:r>
              <a:rPr lang="ru-RU" sz="900" b="1" dirty="0">
                <a:solidFill>
                  <a:srgbClr val="002060"/>
                </a:solidFill>
              </a:rPr>
              <a:t>бандеровские. Был даже немецкий отряд, который ходил в красноармейской форме. Пели они</a:t>
            </a:r>
          </a:p>
          <a:p>
            <a:r>
              <a:rPr lang="ru-RU" sz="900" b="1" dirty="0">
                <a:solidFill>
                  <a:srgbClr val="002060"/>
                </a:solidFill>
              </a:rPr>
              <a:t> русские песни с нашим оружием. Ходили они там по карпатским лесам.</a:t>
            </a:r>
          </a:p>
          <a:p>
            <a:r>
              <a:rPr lang="ru-RU" sz="900" b="1" dirty="0">
                <a:solidFill>
                  <a:srgbClr val="002060"/>
                </a:solidFill>
              </a:rPr>
              <a:t>- Вы служили в спецподразделении? В каком звании вы были?</a:t>
            </a:r>
          </a:p>
          <a:p>
            <a:r>
              <a:rPr lang="ru-RU" sz="900" b="1" dirty="0">
                <a:solidFill>
                  <a:srgbClr val="002060"/>
                </a:solidFill>
              </a:rPr>
              <a:t>- Нет, просто в пехоте. Был сержантом. Командиром отделения.</a:t>
            </a:r>
          </a:p>
          <a:p>
            <a:r>
              <a:rPr lang="ru-RU" sz="900" b="1" dirty="0">
                <a:solidFill>
                  <a:srgbClr val="002060"/>
                </a:solidFill>
              </a:rPr>
              <a:t>…На войне мы занимались всем, чем придется. Налаживанием коммуникаций. Мы занимались </a:t>
            </a:r>
          </a:p>
          <a:p>
            <a:r>
              <a:rPr lang="ru-RU" sz="900" b="1" dirty="0">
                <a:solidFill>
                  <a:srgbClr val="002060"/>
                </a:solidFill>
              </a:rPr>
              <a:t>дамбами в основном. Посылали нас по тревоге. Часто ночью. Шли в горы, прочесывать леса. А леса в</a:t>
            </a:r>
          </a:p>
          <a:p>
            <a:r>
              <a:rPr lang="ru-RU" sz="900" b="1" dirty="0">
                <a:solidFill>
                  <a:srgbClr val="002060"/>
                </a:solidFill>
              </a:rPr>
              <a:t> Карпатах густые. В животе холодок – мысленно ждешь вражеской автоматной очереди. Но когда </a:t>
            </a:r>
          </a:p>
          <a:p>
            <a:r>
              <a:rPr lang="ru-RU" sz="900" b="1" dirty="0">
                <a:solidFill>
                  <a:srgbClr val="002060"/>
                </a:solidFill>
              </a:rPr>
              <a:t>начинается бой, тогда уже ничего не страшно.</a:t>
            </a:r>
          </a:p>
          <a:p>
            <a:r>
              <a:rPr lang="ru-RU" sz="900" b="1" dirty="0">
                <a:solidFill>
                  <a:srgbClr val="002060"/>
                </a:solidFill>
              </a:rPr>
              <a:t>- …Где закончилась для вас война? …Украина, Польша, Германия.</a:t>
            </a:r>
          </a:p>
          <a:p>
            <a:r>
              <a:rPr lang="ru-RU" sz="900" b="1" dirty="0">
                <a:solidFill>
                  <a:srgbClr val="002060"/>
                </a:solidFill>
              </a:rPr>
              <a:t>- В Польшу мы не входили. Остановились в городе Яворов. Сейчас это территория Украины. </a:t>
            </a:r>
          </a:p>
          <a:p>
            <a:r>
              <a:rPr lang="ru-RU" sz="900" b="1" dirty="0">
                <a:solidFill>
                  <a:srgbClr val="002060"/>
                </a:solidFill>
              </a:rPr>
              <a:t>Снайперская винтовка была сменена на противотанковый автомат ПШ. 32 кг амуниции (как </a:t>
            </a:r>
          </a:p>
          <a:p>
            <a:r>
              <a:rPr lang="ru-RU" sz="900" b="1" dirty="0">
                <a:solidFill>
                  <a:srgbClr val="002060"/>
                </a:solidFill>
              </a:rPr>
              <a:t>положено по Уставу!), весь «обложенный» гранатами. …В 1944 г. я окончил офицерскую школу, но</a:t>
            </a:r>
          </a:p>
          <a:p>
            <a:r>
              <a:rPr lang="ru-RU" sz="900" b="1" dirty="0">
                <a:solidFill>
                  <a:srgbClr val="002060"/>
                </a:solidFill>
              </a:rPr>
              <a:t>связывать свою дальнейшую жизнь с армией не хотел. Отказывался получать офицерское звание. </a:t>
            </a:r>
          </a:p>
          <a:p>
            <a:r>
              <a:rPr lang="ru-RU" sz="900" b="1" dirty="0">
                <a:solidFill>
                  <a:srgbClr val="002060"/>
                </a:solidFill>
              </a:rPr>
              <a:t>Войну закончил сержантом. Демобилизации я не подлежал. Меня отправили в Москву в </a:t>
            </a:r>
          </a:p>
          <a:p>
            <a:r>
              <a:rPr lang="ru-RU" sz="900" b="1" dirty="0">
                <a:solidFill>
                  <a:srgbClr val="002060"/>
                </a:solidFill>
              </a:rPr>
              <a:t>распоряжение военкомата. Пусть там решают, что со мной делать!</a:t>
            </a:r>
          </a:p>
          <a:p>
            <a:r>
              <a:rPr lang="ru-RU" sz="900" b="1" dirty="0">
                <a:solidFill>
                  <a:srgbClr val="002060"/>
                </a:solidFill>
              </a:rPr>
              <a:t>- … Двери московских вузов таким, как вы, были настежь открыты.   Фронтовик. Полное </a:t>
            </a:r>
          </a:p>
          <a:p>
            <a:r>
              <a:rPr lang="ru-RU" sz="900" b="1" dirty="0">
                <a:solidFill>
                  <a:srgbClr val="002060"/>
                </a:solidFill>
              </a:rPr>
              <a:t>соответствие Анкете. - …Экстерном сдал программу за 9 и 10 классы.</a:t>
            </a:r>
          </a:p>
          <a:p>
            <a:r>
              <a:rPr lang="ru-RU" sz="900" b="1" dirty="0">
                <a:solidFill>
                  <a:srgbClr val="002060"/>
                </a:solidFill>
              </a:rPr>
              <a:t>- …Журфак, первый его выпуск 1953 года, я закончил с отличием.</a:t>
            </a:r>
          </a:p>
          <a:p>
            <a:r>
              <a:rPr lang="ru-RU" sz="900" b="1" dirty="0">
                <a:solidFill>
                  <a:srgbClr val="002060"/>
                </a:solidFill>
              </a:rPr>
              <a:t>    В 1955 году пришел работать на радио.</a:t>
            </a:r>
          </a:p>
          <a:p>
            <a:endParaRPr lang="ru-RU" sz="1100" dirty="0"/>
          </a:p>
        </p:txBody>
      </p:sp>
      <p:sp>
        <p:nvSpPr>
          <p:cNvPr id="6" name="Прямоугольник 5"/>
          <p:cNvSpPr/>
          <p:nvPr/>
        </p:nvSpPr>
        <p:spPr>
          <a:xfrm>
            <a:off x="1115615" y="188641"/>
            <a:ext cx="3420381" cy="1338828"/>
          </a:xfrm>
          <a:prstGeom prst="rect">
            <a:avLst/>
          </a:prstGeom>
        </p:spPr>
        <p:txBody>
          <a:bodyPr wrap="square">
            <a:spAutoFit/>
          </a:bodyPr>
          <a:lstStyle/>
          <a:p>
            <a:r>
              <a:rPr lang="ru-RU" sz="900" b="1" dirty="0">
                <a:solidFill>
                  <a:srgbClr val="002060"/>
                </a:solidFill>
              </a:rPr>
              <a:t>-…Весть о начале войны застала меня в подмосковном Калязине.</a:t>
            </a:r>
          </a:p>
          <a:p>
            <a:r>
              <a:rPr lang="ru-RU" sz="900" b="1" dirty="0">
                <a:solidFill>
                  <a:srgbClr val="002060"/>
                </a:solidFill>
              </a:rPr>
              <a:t>Летние школьные каникулы. Отдых в деревне. Окончен 8-й класс.</a:t>
            </a:r>
          </a:p>
          <a:p>
            <a:r>
              <a:rPr lang="ru-RU" sz="900" b="1" dirty="0">
                <a:solidFill>
                  <a:srgbClr val="002060"/>
                </a:solidFill>
              </a:rPr>
              <a:t>…Октябрь 1941 г. Нас отправляют во вспомогательную службу ВНОС (Воздушное наблюдение, оповещение, связь). В разных местах Москвы на крышах были построены такие стеклянные будочки, в коих были подведены телефон, радиосвязь – мы оповещали о появлении вражеской авиации.</a:t>
            </a:r>
          </a:p>
        </p:txBody>
      </p:sp>
    </p:spTree>
    <p:extLst>
      <p:ext uri="{BB962C8B-B14F-4D97-AF65-F5344CB8AC3E}">
        <p14:creationId xmlns:p14="http://schemas.microsoft.com/office/powerpoint/2010/main" val="24814628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79512" y="116632"/>
            <a:ext cx="1372463" cy="2016224"/>
          </a:xfrm>
          <a:prstGeom prst="rect">
            <a:avLst/>
          </a:prstGeom>
        </p:spPr>
      </p:pic>
      <p:sp>
        <p:nvSpPr>
          <p:cNvPr id="3" name="Прямоугольник 2"/>
          <p:cNvSpPr/>
          <p:nvPr/>
        </p:nvSpPr>
        <p:spPr>
          <a:xfrm>
            <a:off x="1907704" y="332656"/>
            <a:ext cx="4950296" cy="1015663"/>
          </a:xfrm>
          <a:prstGeom prst="rect">
            <a:avLst/>
          </a:prstGeom>
        </p:spPr>
        <p:txBody>
          <a:bodyPr wrap="square">
            <a:spAutoFit/>
          </a:bodyPr>
          <a:lstStyle/>
          <a:p>
            <a:r>
              <a:rPr lang="ru-RU" sz="1200" b="1" dirty="0" err="1">
                <a:solidFill>
                  <a:srgbClr val="C00000"/>
                </a:solidFill>
                <a:latin typeface="Times New Roman" panose="02020603050405020304" pitchFamily="18" charset="0"/>
                <a:cs typeface="Times New Roman" panose="02020603050405020304" pitchFamily="18" charset="0"/>
              </a:rPr>
              <a:t>Целио</a:t>
            </a:r>
            <a:r>
              <a:rPr lang="ru-RU" sz="1200" b="1" dirty="0">
                <a:solidFill>
                  <a:srgbClr val="C00000"/>
                </a:solidFill>
                <a:latin typeface="Times New Roman" panose="02020603050405020304" pitchFamily="18" charset="0"/>
                <a:cs typeface="Times New Roman" panose="02020603050405020304" pitchFamily="18" charset="0"/>
              </a:rPr>
              <a:t> Георгий Кузьмич (23.02. 1909-1945)</a:t>
            </a:r>
          </a:p>
          <a:p>
            <a:r>
              <a:rPr lang="ru-RU" sz="1200" b="1" dirty="0">
                <a:solidFill>
                  <a:schemeClr val="accent3">
                    <a:lumMod val="50000"/>
                  </a:schemeClr>
                </a:solidFill>
                <a:latin typeface="Times New Roman" panose="02020603050405020304" pitchFamily="18" charset="0"/>
                <a:cs typeface="Times New Roman" panose="02020603050405020304" pitchFamily="18" charset="0"/>
              </a:rPr>
              <a:t>   </a:t>
            </a:r>
            <a:r>
              <a:rPr lang="ru-RU" sz="1200" b="1" i="1" dirty="0">
                <a:solidFill>
                  <a:schemeClr val="accent3">
                    <a:lumMod val="50000"/>
                  </a:schemeClr>
                </a:solidFill>
                <a:latin typeface="Times New Roman" panose="02020603050405020304" pitchFamily="18" charset="0"/>
                <a:cs typeface="Times New Roman" panose="02020603050405020304" pitchFamily="18" charset="0"/>
              </a:rPr>
              <a:t>Герой Советского Союза.</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Командир штурмового батальона 605-го стрелкового</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 полка 132-й стрелковой дивизии 47-й армии 1-го </a:t>
            </a:r>
          </a:p>
          <a:p>
            <a:r>
              <a:rPr lang="ru-RU" sz="1200" b="1" i="1" dirty="0">
                <a:solidFill>
                  <a:schemeClr val="accent3">
                    <a:lumMod val="50000"/>
                  </a:schemeClr>
                </a:solidFill>
                <a:latin typeface="Times New Roman" panose="02020603050405020304" pitchFamily="18" charset="0"/>
                <a:cs typeface="Times New Roman" panose="02020603050405020304" pitchFamily="18" charset="0"/>
              </a:rPr>
              <a:t>Белорусского фронта, майор.</a:t>
            </a:r>
          </a:p>
        </p:txBody>
      </p:sp>
      <p:sp>
        <p:nvSpPr>
          <p:cNvPr id="4" name="Прямоугольник 3"/>
          <p:cNvSpPr/>
          <p:nvPr/>
        </p:nvSpPr>
        <p:spPr>
          <a:xfrm>
            <a:off x="1763688" y="1916832"/>
            <a:ext cx="6624736" cy="3970318"/>
          </a:xfrm>
          <a:prstGeom prst="rect">
            <a:avLst/>
          </a:prstGeom>
        </p:spPr>
        <p:txBody>
          <a:bodyPr wrap="square">
            <a:spAutoFit/>
          </a:bodyPr>
          <a:lstStyle/>
          <a:p>
            <a:pPr algn="just"/>
            <a:r>
              <a:rPr lang="ru-RU" sz="1400" b="1" dirty="0">
                <a:solidFill>
                  <a:srgbClr val="002060"/>
                </a:solidFill>
                <a:latin typeface="Times New Roman" panose="02020603050405020304" pitchFamily="18" charset="0"/>
                <a:cs typeface="Times New Roman" panose="02020603050405020304" pitchFamily="18" charset="0"/>
              </a:rPr>
              <a:t>Родился 23 февраля 1909 года в городе Севастополь. </a:t>
            </a:r>
          </a:p>
          <a:p>
            <a:pPr algn="just"/>
            <a:r>
              <a:rPr lang="ru-RU" sz="1400" b="1" dirty="0">
                <a:solidFill>
                  <a:srgbClr val="002060"/>
                </a:solidFill>
                <a:latin typeface="Times New Roman" panose="02020603050405020304" pitchFamily="18" charset="0"/>
                <a:cs typeface="Times New Roman" panose="02020603050405020304" pitchFamily="18" charset="0"/>
              </a:rPr>
              <a:t>По отцу грек, по матери русский</a:t>
            </a:r>
            <a:r>
              <a:rPr lang="ru-RU" sz="1400" b="1" dirty="0" smtClean="0">
                <a:solidFill>
                  <a:srgbClr val="002060"/>
                </a:solidFill>
                <a:latin typeface="Times New Roman" panose="02020603050405020304" pitchFamily="18" charset="0"/>
                <a:cs typeface="Times New Roman" panose="02020603050405020304" pitchFamily="18" charset="0"/>
              </a:rPr>
              <a:t>.</a:t>
            </a:r>
            <a:r>
              <a:rPr lang="en-US"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Записан </a:t>
            </a:r>
            <a:r>
              <a:rPr lang="ru-RU" sz="1400" b="1" dirty="0">
                <a:solidFill>
                  <a:srgbClr val="002060"/>
                </a:solidFill>
                <a:latin typeface="Times New Roman" panose="02020603050405020304" pitchFamily="18" charset="0"/>
                <a:cs typeface="Times New Roman" panose="02020603050405020304" pitchFamily="18" charset="0"/>
              </a:rPr>
              <a:t>русским.</a:t>
            </a:r>
          </a:p>
          <a:p>
            <a:pPr algn="just"/>
            <a:r>
              <a:rPr lang="ru-RU" sz="1400" b="1" dirty="0">
                <a:solidFill>
                  <a:srgbClr val="002060"/>
                </a:solidFill>
                <a:latin typeface="Times New Roman" panose="02020603050405020304" pitchFamily="18" charset="0"/>
                <a:cs typeface="Times New Roman" panose="02020603050405020304" pitchFamily="18" charset="0"/>
              </a:rPr>
              <a:t> В Красной Армии в 1931-1933 гг., </a:t>
            </a:r>
            <a:r>
              <a:rPr lang="ru-RU" sz="1400" b="1" dirty="0" smtClean="0">
                <a:solidFill>
                  <a:srgbClr val="002060"/>
                </a:solidFill>
                <a:latin typeface="Times New Roman" panose="02020603050405020304" pitchFamily="18" charset="0"/>
                <a:cs typeface="Times New Roman" panose="02020603050405020304" pitchFamily="18" charset="0"/>
              </a:rPr>
              <a:t>1936-1938 </a:t>
            </a:r>
            <a:r>
              <a:rPr lang="ru-RU" sz="1400" b="1" dirty="0">
                <a:solidFill>
                  <a:srgbClr val="002060"/>
                </a:solidFill>
                <a:latin typeface="Times New Roman" panose="02020603050405020304" pitchFamily="18" charset="0"/>
                <a:cs typeface="Times New Roman" panose="02020603050405020304" pitchFamily="18" charset="0"/>
              </a:rPr>
              <a:t>гг., с июля 1941 года. В 1938 г. </a:t>
            </a:r>
            <a:r>
              <a:rPr lang="ru-RU" sz="1400" b="1" dirty="0" err="1" smtClean="0">
                <a:solidFill>
                  <a:srgbClr val="002060"/>
                </a:solidFill>
                <a:latin typeface="Times New Roman" panose="02020603050405020304" pitchFamily="18" charset="0"/>
                <a:cs typeface="Times New Roman" panose="02020603050405020304" pitchFamily="18" charset="0"/>
              </a:rPr>
              <a:t>окончилкурсы</a:t>
            </a:r>
            <a:r>
              <a:rPr lang="ru-RU" sz="1400" b="1" dirty="0" smtClean="0">
                <a:solidFill>
                  <a:srgbClr val="002060"/>
                </a:solidFill>
                <a:latin typeface="Times New Roman" panose="02020603050405020304" pitchFamily="18" charset="0"/>
                <a:cs typeface="Times New Roman" panose="02020603050405020304" pitchFamily="18" charset="0"/>
              </a:rPr>
              <a:t> </a:t>
            </a:r>
            <a:r>
              <a:rPr lang="ru-RU" sz="1400" b="1" dirty="0">
                <a:solidFill>
                  <a:srgbClr val="002060"/>
                </a:solidFill>
                <a:latin typeface="Times New Roman" panose="02020603050405020304" pitchFamily="18" charset="0"/>
                <a:cs typeface="Times New Roman" panose="02020603050405020304" pitchFamily="18" charset="0"/>
              </a:rPr>
              <a:t>усовершенствования командного состава. </a:t>
            </a:r>
            <a:r>
              <a:rPr lang="ru-RU" sz="1400" b="1" dirty="0" smtClean="0">
                <a:solidFill>
                  <a:srgbClr val="002060"/>
                </a:solidFill>
                <a:latin typeface="Times New Roman" panose="02020603050405020304" pitchFamily="18" charset="0"/>
                <a:cs typeface="Times New Roman" panose="02020603050405020304" pitchFamily="18" charset="0"/>
              </a:rPr>
              <a:t>На</a:t>
            </a:r>
            <a:r>
              <a:rPr lang="en-US"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фронте </a:t>
            </a:r>
            <a:r>
              <a:rPr lang="ru-RU" sz="1400" b="1" dirty="0">
                <a:solidFill>
                  <a:srgbClr val="002060"/>
                </a:solidFill>
                <a:latin typeface="Times New Roman" panose="02020603050405020304" pitchFamily="18" charset="0"/>
                <a:cs typeface="Times New Roman" panose="02020603050405020304" pitchFamily="18" charset="0"/>
              </a:rPr>
              <a:t>в Великую  Отечественную войну с ноября </a:t>
            </a:r>
            <a:r>
              <a:rPr lang="ru-RU" sz="1400" b="1" dirty="0" smtClean="0">
                <a:solidFill>
                  <a:srgbClr val="002060"/>
                </a:solidFill>
                <a:latin typeface="Times New Roman" panose="02020603050405020304" pitchFamily="18" charset="0"/>
                <a:cs typeface="Times New Roman" panose="02020603050405020304" pitchFamily="18" charset="0"/>
              </a:rPr>
              <a:t>1942 </a:t>
            </a:r>
            <a:r>
              <a:rPr lang="ru-RU" sz="1400" b="1" dirty="0">
                <a:solidFill>
                  <a:srgbClr val="002060"/>
                </a:solidFill>
                <a:latin typeface="Times New Roman" panose="02020603050405020304" pitchFamily="18" charset="0"/>
                <a:cs typeface="Times New Roman" panose="02020603050405020304" pitchFamily="18" charset="0"/>
              </a:rPr>
              <a:t>года. Майор Георгий </a:t>
            </a:r>
            <a:r>
              <a:rPr lang="ru-RU" sz="1400" b="1" dirty="0" err="1">
                <a:solidFill>
                  <a:srgbClr val="002060"/>
                </a:solidFill>
                <a:latin typeface="Times New Roman" panose="02020603050405020304" pitchFamily="18" charset="0"/>
                <a:cs typeface="Times New Roman" panose="02020603050405020304" pitchFamily="18" charset="0"/>
              </a:rPr>
              <a:t>Целио</a:t>
            </a:r>
            <a:r>
              <a:rPr lang="ru-RU" sz="1400" b="1" dirty="0">
                <a:solidFill>
                  <a:srgbClr val="002060"/>
                </a:solidFill>
                <a:latin typeface="Times New Roman" panose="02020603050405020304" pitchFamily="18" charset="0"/>
                <a:cs typeface="Times New Roman" panose="02020603050405020304" pitchFamily="18" charset="0"/>
              </a:rPr>
              <a:t> при расширении плацдарма на левом берегу реки Одер в районе станции</a:t>
            </a:r>
          </a:p>
          <a:p>
            <a:pPr algn="just"/>
            <a:r>
              <a:rPr lang="ru-RU" sz="1400" b="1" dirty="0">
                <a:solidFill>
                  <a:srgbClr val="002060"/>
                </a:solidFill>
                <a:latin typeface="Times New Roman" panose="02020603050405020304" pitchFamily="18" charset="0"/>
                <a:cs typeface="Times New Roman" panose="02020603050405020304" pitchFamily="18" charset="0"/>
              </a:rPr>
              <a:t> «Ной-</a:t>
            </a:r>
            <a:r>
              <a:rPr lang="ru-RU" sz="1400" b="1" dirty="0" err="1">
                <a:solidFill>
                  <a:srgbClr val="002060"/>
                </a:solidFill>
                <a:latin typeface="Times New Roman" panose="02020603050405020304" pitchFamily="18" charset="0"/>
                <a:cs typeface="Times New Roman" panose="02020603050405020304" pitchFamily="18" charset="0"/>
              </a:rPr>
              <a:t>Барним</a:t>
            </a:r>
            <a:r>
              <a:rPr lang="ru-RU" sz="1400" b="1" dirty="0">
                <a:solidFill>
                  <a:srgbClr val="002060"/>
                </a:solidFill>
                <a:latin typeface="Times New Roman" panose="02020603050405020304" pitchFamily="18" charset="0"/>
                <a:cs typeface="Times New Roman" panose="02020603050405020304" pitchFamily="18" charset="0"/>
              </a:rPr>
              <a:t>» (город Бранденбург) 16 апреля 1945 года с бойцами вверенного ему </a:t>
            </a:r>
            <a:r>
              <a:rPr lang="ru-RU" sz="1400" b="1" dirty="0" smtClean="0">
                <a:solidFill>
                  <a:srgbClr val="002060"/>
                </a:solidFill>
                <a:latin typeface="Times New Roman" panose="02020603050405020304" pitchFamily="18" charset="0"/>
                <a:cs typeface="Times New Roman" panose="02020603050405020304" pitchFamily="18" charset="0"/>
              </a:rPr>
              <a:t>батальона</a:t>
            </a:r>
            <a:r>
              <a:rPr lang="en-US"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ворвался </a:t>
            </a:r>
            <a:r>
              <a:rPr lang="ru-RU" sz="1400" b="1" dirty="0">
                <a:solidFill>
                  <a:srgbClr val="002060"/>
                </a:solidFill>
                <a:latin typeface="Times New Roman" panose="02020603050405020304" pitchFamily="18" charset="0"/>
                <a:cs typeface="Times New Roman" panose="02020603050405020304" pitchFamily="18" charset="0"/>
              </a:rPr>
              <a:t>в траншеи противника и захватил станцию, успешно выполнив поставленную задачу.</a:t>
            </a:r>
          </a:p>
          <a:p>
            <a:pPr algn="just"/>
            <a:r>
              <a:rPr lang="ru-RU" sz="1400" b="1" dirty="0">
                <a:solidFill>
                  <a:srgbClr val="002060"/>
                </a:solidFill>
                <a:latin typeface="Times New Roman" panose="02020603050405020304" pitchFamily="18" charset="0"/>
                <a:cs typeface="Times New Roman" panose="02020603050405020304" pitchFamily="18" charset="0"/>
              </a:rPr>
              <a:t>   От полученных в этом бою ран он скончался 19 апреля 1945 года. Похоронен в городе </a:t>
            </a:r>
            <a:r>
              <a:rPr lang="ru-RU" sz="1400" b="1" dirty="0" err="1" smtClean="0">
                <a:solidFill>
                  <a:srgbClr val="002060"/>
                </a:solidFill>
                <a:latin typeface="Times New Roman" panose="02020603050405020304" pitchFamily="18" charset="0"/>
                <a:cs typeface="Times New Roman" panose="02020603050405020304" pitchFamily="18" charset="0"/>
              </a:rPr>
              <a:t>Вервальде</a:t>
            </a:r>
            <a:r>
              <a:rPr lang="en-US" sz="1400" b="1" dirty="0" smtClean="0">
                <a:solidFill>
                  <a:srgbClr val="002060"/>
                </a:solidFill>
                <a:latin typeface="Times New Roman" panose="02020603050405020304" pitchFamily="18" charset="0"/>
                <a:cs typeface="Times New Roman" panose="02020603050405020304" pitchFamily="18" charset="0"/>
              </a:rPr>
              <a:t> </a:t>
            </a:r>
            <a:r>
              <a:rPr lang="ru-RU" sz="1400" b="1" dirty="0" smtClean="0">
                <a:solidFill>
                  <a:srgbClr val="002060"/>
                </a:solidFill>
                <a:latin typeface="Times New Roman" panose="02020603050405020304" pitchFamily="18" charset="0"/>
                <a:cs typeface="Times New Roman" panose="02020603050405020304" pitchFamily="18" charset="0"/>
              </a:rPr>
              <a:t>(Германия</a:t>
            </a:r>
            <a:r>
              <a:rPr lang="ru-RU" sz="1400" b="1" dirty="0">
                <a:solidFill>
                  <a:srgbClr val="002060"/>
                </a:solidFill>
                <a:latin typeface="Times New Roman" panose="02020603050405020304" pitchFamily="18" charset="0"/>
                <a:cs typeface="Times New Roman" panose="02020603050405020304" pitchFamily="18" charset="0"/>
              </a:rPr>
              <a:t>).</a:t>
            </a:r>
          </a:p>
          <a:p>
            <a:pPr algn="just"/>
            <a:r>
              <a:rPr lang="ru-RU" sz="1400" b="1" dirty="0">
                <a:solidFill>
                  <a:srgbClr val="002060"/>
                </a:solidFill>
                <a:latin typeface="Times New Roman" panose="02020603050405020304" pitchFamily="18" charset="0"/>
                <a:cs typeface="Times New Roman" panose="02020603050405020304" pitchFamily="18" charset="0"/>
              </a:rPr>
              <a:t>   Указом Президиума Верховного Совета СССР от 31 мая 1945 года за образцовое выполнение </a:t>
            </a:r>
            <a:r>
              <a:rPr lang="ru-RU" sz="1400" b="1" dirty="0" smtClean="0">
                <a:solidFill>
                  <a:srgbClr val="002060"/>
                </a:solidFill>
                <a:latin typeface="Times New Roman" panose="02020603050405020304" pitchFamily="18" charset="0"/>
                <a:cs typeface="Times New Roman" panose="02020603050405020304" pitchFamily="18" charset="0"/>
              </a:rPr>
              <a:t>боевых </a:t>
            </a:r>
            <a:r>
              <a:rPr lang="ru-RU" sz="1400" b="1" dirty="0">
                <a:solidFill>
                  <a:srgbClr val="002060"/>
                </a:solidFill>
                <a:latin typeface="Times New Roman" panose="02020603050405020304" pitchFamily="18" charset="0"/>
                <a:cs typeface="Times New Roman" panose="02020603050405020304" pitchFamily="18" charset="0"/>
              </a:rPr>
              <a:t>заданий командования на фронте борьбы с немецко-фашистскими захватчиками и </a:t>
            </a:r>
            <a:r>
              <a:rPr lang="ru-RU" sz="1400" b="1" dirty="0" smtClean="0">
                <a:solidFill>
                  <a:srgbClr val="002060"/>
                </a:solidFill>
                <a:latin typeface="Times New Roman" panose="02020603050405020304" pitchFamily="18" charset="0"/>
                <a:cs typeface="Times New Roman" panose="02020603050405020304" pitchFamily="18" charset="0"/>
              </a:rPr>
              <a:t>проявленные </a:t>
            </a:r>
            <a:r>
              <a:rPr lang="ru-RU" sz="1400" b="1" dirty="0">
                <a:solidFill>
                  <a:srgbClr val="002060"/>
                </a:solidFill>
                <a:latin typeface="Times New Roman" panose="02020603050405020304" pitchFamily="18" charset="0"/>
                <a:cs typeface="Times New Roman" panose="02020603050405020304" pitchFamily="18" charset="0"/>
              </a:rPr>
              <a:t>при этом мужество и героизм </a:t>
            </a:r>
            <a:r>
              <a:rPr lang="ru-RU" sz="1400" b="1" dirty="0" err="1">
                <a:solidFill>
                  <a:srgbClr val="002060"/>
                </a:solidFill>
                <a:latin typeface="Times New Roman" panose="02020603050405020304" pitchFamily="18" charset="0"/>
                <a:cs typeface="Times New Roman" panose="02020603050405020304" pitchFamily="18" charset="0"/>
              </a:rPr>
              <a:t>Целио</a:t>
            </a:r>
            <a:r>
              <a:rPr lang="ru-RU" sz="1400" b="1" dirty="0">
                <a:solidFill>
                  <a:srgbClr val="002060"/>
                </a:solidFill>
                <a:latin typeface="Times New Roman" panose="02020603050405020304" pitchFamily="18" charset="0"/>
                <a:cs typeface="Times New Roman" panose="02020603050405020304" pitchFamily="18" charset="0"/>
              </a:rPr>
              <a:t> Георгию Кузьмичу посмертно присвоено звание </a:t>
            </a:r>
          </a:p>
          <a:p>
            <a:pPr algn="just"/>
            <a:r>
              <a:rPr lang="ru-RU" sz="1400" b="1" dirty="0">
                <a:solidFill>
                  <a:srgbClr val="002060"/>
                </a:solidFill>
                <a:latin typeface="Times New Roman" panose="02020603050405020304" pitchFamily="18" charset="0"/>
                <a:cs typeface="Times New Roman" panose="02020603050405020304" pitchFamily="18" charset="0"/>
              </a:rPr>
              <a:t>Героя Советского Союза. Награжден орденами Ленина, Отечественной войны 1-й степени, </a:t>
            </a:r>
            <a:r>
              <a:rPr lang="ru-RU" sz="1400" b="1" dirty="0" smtClean="0">
                <a:solidFill>
                  <a:srgbClr val="002060"/>
                </a:solidFill>
                <a:latin typeface="Times New Roman" panose="02020603050405020304" pitchFamily="18" charset="0"/>
                <a:cs typeface="Times New Roman" panose="02020603050405020304" pitchFamily="18" charset="0"/>
              </a:rPr>
              <a:t>Красной </a:t>
            </a:r>
            <a:r>
              <a:rPr lang="ru-RU" sz="1400" b="1" dirty="0">
                <a:solidFill>
                  <a:srgbClr val="002060"/>
                </a:solidFill>
                <a:latin typeface="Times New Roman" panose="02020603050405020304" pitchFamily="18" charset="0"/>
                <a:cs typeface="Times New Roman" panose="02020603050405020304" pitchFamily="18" charset="0"/>
              </a:rPr>
              <a:t>Звезды.</a:t>
            </a:r>
          </a:p>
          <a:p>
            <a:pPr algn="just"/>
            <a:endParaRPr lang="ru-RU" sz="1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0509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71400"/>
            <a:ext cx="7674056" cy="2218576"/>
          </a:xfrm>
        </p:spPr>
        <p:txBody>
          <a:bodyPr>
            <a:noAutofit/>
          </a:bodyPr>
          <a:lstStyle/>
          <a:p>
            <a:pPr algn="ctr"/>
            <a:r>
              <a:rPr lang="ru-RU" sz="6000" b="1" i="1" dirty="0" smtClean="0"/>
              <a:t/>
            </a:r>
            <a:br>
              <a:rPr lang="ru-RU" sz="6000" b="1" i="1" dirty="0" smtClean="0"/>
            </a:br>
            <a:r>
              <a:rPr lang="ru-RU" sz="6000" b="1" i="1" dirty="0"/>
              <a:t/>
            </a:r>
            <a:br>
              <a:rPr lang="ru-RU" sz="6000" b="1" i="1" dirty="0"/>
            </a:br>
            <a:r>
              <a:rPr lang="ru-RU" sz="4800" b="1" i="1" dirty="0" smtClean="0"/>
              <a:t/>
            </a:r>
            <a:br>
              <a:rPr lang="ru-RU" sz="4800" b="1" i="1" dirty="0" smtClean="0"/>
            </a:br>
            <a:r>
              <a:rPr lang="ru-RU" sz="4800" b="1" i="1" dirty="0" smtClean="0"/>
              <a:t>МЫ ПОМНИМ О ВАС! СПАСИБО ЗА ВСЕ!</a:t>
            </a:r>
            <a:br>
              <a:rPr lang="ru-RU" sz="4800" b="1" i="1" dirty="0" smtClean="0"/>
            </a:br>
            <a:r>
              <a:rPr lang="ru-RU" sz="4800" b="1" i="1" dirty="0" smtClean="0"/>
              <a:t/>
            </a:r>
            <a:br>
              <a:rPr lang="ru-RU" sz="4800" b="1" i="1" dirty="0" smtClean="0"/>
            </a:br>
            <a:r>
              <a:rPr lang="ru-RU" sz="4800" b="1" i="1" dirty="0" smtClean="0"/>
              <a:t>С ДНЕМ ВЕЛИКОЙ ПОБЕДЫ!</a:t>
            </a:r>
            <a:endParaRPr lang="ru-RU" sz="4800" b="1" i="1" dirty="0"/>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509120"/>
            <a:ext cx="7920880" cy="1736274"/>
          </a:xfrm>
          <a:prstGeom prst="rect">
            <a:avLst/>
          </a:prstGeom>
        </p:spPr>
      </p:pic>
    </p:spTree>
    <p:extLst>
      <p:ext uri="{BB962C8B-B14F-4D97-AF65-F5344CB8AC3E}">
        <p14:creationId xmlns:p14="http://schemas.microsoft.com/office/powerpoint/2010/main" val="9202918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b="1" i="1" dirty="0" smtClean="0"/>
              <a:t/>
            </a:r>
            <a:br>
              <a:rPr lang="ru-RU" b="1" i="1" dirty="0" smtClean="0"/>
            </a:br>
            <a:r>
              <a:rPr lang="ru-RU" b="1" i="1" dirty="0" smtClean="0">
                <a:solidFill>
                  <a:srgbClr val="002060"/>
                </a:solidFill>
              </a:rPr>
              <a:t>Григорий </a:t>
            </a:r>
            <a:r>
              <a:rPr lang="ru-RU" b="1" i="1" dirty="0">
                <a:solidFill>
                  <a:srgbClr val="002060"/>
                </a:solidFill>
              </a:rPr>
              <a:t>Львович </a:t>
            </a:r>
            <a:r>
              <a:rPr lang="ru-RU" b="1" i="1" dirty="0" err="1">
                <a:solidFill>
                  <a:srgbClr val="002060"/>
                </a:solidFill>
              </a:rPr>
              <a:t>Арш</a:t>
            </a:r>
            <a:r>
              <a:rPr lang="ru-RU" b="1" i="1" dirty="0">
                <a:solidFill>
                  <a:srgbClr val="002060"/>
                </a:solidFill>
              </a:rPr>
              <a:t> </a:t>
            </a:r>
            <a:r>
              <a:rPr lang="ru-RU" dirty="0"/>
              <a:t/>
            </a:r>
            <a:br>
              <a:rPr lang="ru-RU" dirty="0"/>
            </a:br>
            <a:r>
              <a:rPr lang="el-GR" b="1" i="1" dirty="0">
                <a:solidFill>
                  <a:srgbClr val="C00000"/>
                </a:solidFill>
              </a:rPr>
              <a:t>Γκριγκόρι Λβόβιτς ΑΡΣ </a:t>
            </a:r>
            <a:r>
              <a:rPr lang="ru-RU" dirty="0"/>
              <a:t/>
            </a:r>
            <a:br>
              <a:rPr lang="ru-RU" dirty="0"/>
            </a:br>
            <a:r>
              <a:rPr lang="ru-RU" i="1" dirty="0">
                <a:solidFill>
                  <a:srgbClr val="002060"/>
                </a:solidFill>
                <a:effectLst/>
              </a:rPr>
              <a:t>21 ноября 1925 </a:t>
            </a:r>
            <a:r>
              <a:rPr lang="ru-RU" i="1" dirty="0" smtClean="0">
                <a:solidFill>
                  <a:srgbClr val="002060"/>
                </a:solidFill>
                <a:effectLst/>
              </a:rPr>
              <a:t>года рождения</a:t>
            </a:r>
            <a:endParaRPr lang="ru-RU" dirty="0">
              <a:solidFill>
                <a:srgbClr val="002060"/>
              </a:solidFill>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043608" y="2132856"/>
            <a:ext cx="4096360"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56176" y="1988840"/>
            <a:ext cx="2348551" cy="314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51214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57313"/>
            <a:ext cx="2520280" cy="200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1187624" y="2159777"/>
            <a:ext cx="2664296" cy="1107996"/>
          </a:xfrm>
          <a:prstGeom prst="rect">
            <a:avLst/>
          </a:prstGeom>
        </p:spPr>
        <p:txBody>
          <a:bodyPr wrap="square">
            <a:spAutoFit/>
          </a:bodyPr>
          <a:lstStyle/>
          <a:p>
            <a:r>
              <a:rPr lang="ru-RU" sz="1100" b="1" i="1" dirty="0">
                <a:solidFill>
                  <a:schemeClr val="accent5">
                    <a:lumMod val="50000"/>
                  </a:schemeClr>
                </a:solidFill>
                <a:latin typeface="Times New Roman" panose="02020603050405020304" pitchFamily="18" charset="0"/>
                <a:cs typeface="Times New Roman" panose="02020603050405020304" pitchFamily="18" charset="0"/>
              </a:rPr>
              <a:t>Григорий Львович Арш, Елени Михалопулу -Консул Греции в РФ с мамой, Теодора Янници –директор ГКЦ</a:t>
            </a:r>
          </a:p>
          <a:p>
            <a:r>
              <a:rPr lang="ru-RU" sz="1100" b="1" i="1" dirty="0">
                <a:solidFill>
                  <a:schemeClr val="accent5">
                    <a:lumMod val="50000"/>
                  </a:schemeClr>
                </a:solidFill>
                <a:latin typeface="Times New Roman" panose="02020603050405020304" pitchFamily="18" charset="0"/>
                <a:cs typeface="Times New Roman" panose="02020603050405020304" pitchFamily="18" charset="0"/>
              </a:rPr>
              <a:t>Празднование Дня Независимости Греции-март 2015г.</a:t>
            </a:r>
          </a:p>
        </p:txBody>
      </p:sp>
      <p:sp>
        <p:nvSpPr>
          <p:cNvPr id="4" name="Прямоугольник 3"/>
          <p:cNvSpPr/>
          <p:nvPr/>
        </p:nvSpPr>
        <p:spPr>
          <a:xfrm>
            <a:off x="3923928" y="127959"/>
            <a:ext cx="4918738" cy="5170646"/>
          </a:xfrm>
          <a:prstGeom prst="rect">
            <a:avLst/>
          </a:prstGeom>
        </p:spPr>
        <p:txBody>
          <a:bodyPr wrap="square">
            <a:spAutoFit/>
          </a:bodyPr>
          <a:lstStyle/>
          <a:p>
            <a:r>
              <a:rPr lang="ru-RU" sz="1000" b="1" dirty="0">
                <a:solidFill>
                  <a:srgbClr val="002060"/>
                </a:solidFill>
                <a:latin typeface="Times New Roman" panose="02020603050405020304" pitchFamily="18" charset="0"/>
                <a:cs typeface="Times New Roman" panose="02020603050405020304" pitchFamily="18" charset="0"/>
              </a:rPr>
              <a:t>Родился 21 ноября 1925 г. в Архангельске на Севере России. После окончания школы участвовал во Второй мировой войне, получил ранение на фронте. За участие в боевых действиях награжден орденом «Красная звезда», а также другими почетными наградами.  </a:t>
            </a:r>
          </a:p>
          <a:p>
            <a:r>
              <a:rPr lang="ru-RU" sz="1000" b="1" dirty="0">
                <a:solidFill>
                  <a:srgbClr val="002060"/>
                </a:solidFill>
                <a:latin typeface="Times New Roman" panose="02020603050405020304" pitchFamily="18" charset="0"/>
                <a:cs typeface="Times New Roman" panose="02020603050405020304" pitchFamily="18" charset="0"/>
              </a:rPr>
              <a:t>В 1951 г. окончил Ленинградский университет, а в 1959 г. в Институте истории Академии наук СССР защитил кандидатскую диссертацию на тему «Некоторые вопросы истории Южной Албании в конце 18 – начале 19 вв.», став по сути единственным в Советском Союзе специалистом по новой истории Албании и Балканского полуострова в целом. В 1963 г. опубликовал новое исследование «Албания и Эпир в конце 18 – начале 19 в.». </a:t>
            </a:r>
          </a:p>
          <a:p>
            <a:r>
              <a:rPr lang="ru-RU" sz="1000" b="1" dirty="0">
                <a:solidFill>
                  <a:srgbClr val="002060"/>
                </a:solidFill>
                <a:latin typeface="Times New Roman" panose="02020603050405020304" pitchFamily="18" charset="0"/>
                <a:cs typeface="Times New Roman" panose="02020603050405020304" pitchFamily="18" charset="0"/>
              </a:rPr>
              <a:t>Начиная с середины 60-х гг. прошлого века основной сферой его научных интересов становится новая история Греции, в особенности те ее аспекты, которые связаны с Национально-освободительной революцией 1821 г., образованием новогреческого государства в 19 в., местом греческого вопроса во внешней политике России, ролью русско-турецкой войны 1828-1829 гг. в вопросе о независимости Греции, ролью Греции в международных отношениях и хрупком равновесии сил на Балканах на протяжении всего 19 века. В связи с этим Г.Л. Арш исследовал деятельность Александра Ипсиланти и Иоанна Каподистрии в контексте таких проблем, как их служба при царском дворе, отношение декабристов к Греческой революции, кризис феодальной системы на Балканах в условиях османского ига, национальные движения на Балканах в начале 19 в. </a:t>
            </a:r>
            <a:endParaRPr lang="ru-RU" sz="1000" b="1" dirty="0" smtClean="0">
              <a:solidFill>
                <a:srgbClr val="002060"/>
              </a:solidFill>
              <a:latin typeface="Times New Roman" panose="02020603050405020304" pitchFamily="18" charset="0"/>
              <a:cs typeface="Times New Roman" panose="02020603050405020304" pitchFamily="18" charset="0"/>
            </a:endParaRPr>
          </a:p>
          <a:p>
            <a:r>
              <a:rPr lang="ru-RU" sz="1000" b="1" dirty="0">
                <a:solidFill>
                  <a:srgbClr val="002060"/>
                </a:solidFill>
                <a:latin typeface="Times New Roman" panose="02020603050405020304" pitchFamily="18" charset="0"/>
                <a:cs typeface="Times New Roman" panose="02020603050405020304" pitchFamily="18" charset="0"/>
              </a:rPr>
              <a:t>В 1965 г. вышло в свет его исследование «Тайное общество «Филики Этерия». Из истории борьбы Греции за свержение османского ига». В 1969 г. в Институте славяноведения и балканистики Академии наук СССР защитил докторскую диссертацию, опубликованную затем в виде книги «Этеристское движение в России. Освободительная борьба греческого народа в начале XIX в. и русско-греческие связи» (Москва, 1970). Среди других его значимых работ – монографии «Иоанн Каподистрия и греческое национально-освободительное движение. 1809 - 1822 гг.» (Москва, 1976) и «Каподистрия в России (1809 - 1822)» (Санкт-Петербург, 2003). </a:t>
            </a:r>
          </a:p>
          <a:p>
            <a:r>
              <a:rPr lang="ru-RU" sz="1000" b="1" dirty="0" smtClean="0">
                <a:solidFill>
                  <a:srgbClr val="002060"/>
                </a:solidFill>
                <a:latin typeface="Times New Roman" panose="02020603050405020304" pitchFamily="18" charset="0"/>
                <a:cs typeface="Times New Roman" panose="02020603050405020304" pitchFamily="18" charset="0"/>
              </a:rPr>
              <a:t>     В </a:t>
            </a:r>
            <a:r>
              <a:rPr lang="ru-RU" sz="1000" b="1" dirty="0">
                <a:solidFill>
                  <a:srgbClr val="002060"/>
                </a:solidFill>
                <a:latin typeface="Times New Roman" panose="02020603050405020304" pitchFamily="18" charset="0"/>
                <a:cs typeface="Times New Roman" panose="02020603050405020304" pitchFamily="18" charset="0"/>
              </a:rPr>
              <a:t>настоящее время профессор Г.Л. Арш работает в Институте славяноведения Российской академии наук на должности ведущего научного сотрудника. В 2005 г. ему было присуждено звание почетного профессора Афинского университета. </a:t>
            </a:r>
          </a:p>
        </p:txBody>
      </p:sp>
      <p:sp>
        <p:nvSpPr>
          <p:cNvPr id="6" name="Прямоугольник 5"/>
          <p:cNvSpPr/>
          <p:nvPr/>
        </p:nvSpPr>
        <p:spPr>
          <a:xfrm>
            <a:off x="1115616" y="3356992"/>
            <a:ext cx="2736304" cy="3477875"/>
          </a:xfrm>
          <a:prstGeom prst="rect">
            <a:avLst/>
          </a:prstGeom>
        </p:spPr>
        <p:txBody>
          <a:bodyPr wrap="square">
            <a:spAutoFit/>
          </a:bodyPr>
          <a:lstStyle/>
          <a:p>
            <a:r>
              <a:rPr lang="el-GR" sz="1000" b="1" dirty="0">
                <a:solidFill>
                  <a:srgbClr val="C00000"/>
                </a:solidFill>
                <a:latin typeface="Times New Roman" panose="02020603050405020304" pitchFamily="18" charset="0"/>
                <a:cs typeface="Times New Roman" panose="02020603050405020304" pitchFamily="18" charset="0"/>
              </a:rPr>
              <a:t>Γεννήθηκε στις 21 Νοεμβρίου 1925 στην πόλη Αρχάνγκελσκ (Αρχάγγελος) στη Βόρεια Ρωσία. Μετά την αποφοίτησή του από το σχολείο λαμβάνει μέρος στο Β΄ Παγκόσμιο Πόλεμο, όπου και τραυματίζεται. Για την προσφορά του στο μέτωπο του απονέμεται το παράσημο του Κόκκινου Αστέρα, καθώς και άλλες τιμητικές διακρίσεις</a:t>
            </a:r>
            <a:r>
              <a:rPr lang="el-GR" sz="1000" b="1" dirty="0" smtClean="0">
                <a:solidFill>
                  <a:srgbClr val="C00000"/>
                </a:solidFill>
                <a:latin typeface="Times New Roman" panose="02020603050405020304" pitchFamily="18" charset="0"/>
                <a:cs typeface="Times New Roman" panose="02020603050405020304" pitchFamily="18" charset="0"/>
              </a:rPr>
              <a:t>.</a:t>
            </a:r>
            <a:endParaRPr lang="ru-RU" sz="1000" b="1" dirty="0" smtClean="0">
              <a:solidFill>
                <a:srgbClr val="C00000"/>
              </a:solidFill>
              <a:latin typeface="Times New Roman" panose="02020603050405020304" pitchFamily="18" charset="0"/>
              <a:cs typeface="Times New Roman" panose="02020603050405020304" pitchFamily="18" charset="0"/>
            </a:endParaRPr>
          </a:p>
          <a:p>
            <a:r>
              <a:rPr lang="el-GR" sz="1000" b="1" dirty="0">
                <a:solidFill>
                  <a:srgbClr val="C00000"/>
                </a:solidFill>
                <a:latin typeface="Times New Roman" panose="02020603050405020304" pitchFamily="18" charset="0"/>
                <a:cs typeface="Times New Roman" panose="02020603050405020304" pitchFamily="18" charset="0"/>
              </a:rPr>
              <a:t>Το 1951 αποφοιτά από το Πανεπιστήμιο του Λένινγκραντ, ενώ το 1959 υποστηρίζει στο Ινστιτούτο Ιστορίας της Ακαδημίας Επιστημών της Ε.Σ.Σ.Δ. διδακτορική διατριβή με τίτλο: «Ορισμένα ζητήματα της ιστορίας της Νότιας Αλβανίας στα τέλη του 18ου  - αρχές του 19ου αι</a:t>
            </a:r>
            <a:r>
              <a:rPr lang="el-GR" sz="1000" b="1" dirty="0" smtClean="0">
                <a:solidFill>
                  <a:srgbClr val="C00000"/>
                </a:solidFill>
                <a:latin typeface="Times New Roman" panose="02020603050405020304" pitchFamily="18" charset="0"/>
                <a:cs typeface="Times New Roman" panose="02020603050405020304" pitchFamily="18" charset="0"/>
              </a:rPr>
              <a:t>.»</a:t>
            </a:r>
            <a:r>
              <a:rPr lang="ru-RU" sz="1000" b="1" dirty="0">
                <a:solidFill>
                  <a:srgbClr val="C00000"/>
                </a:solidFill>
                <a:latin typeface="Times New Roman" panose="02020603050405020304" pitchFamily="18" charset="0"/>
                <a:cs typeface="Times New Roman" panose="02020603050405020304" pitchFamily="18" charset="0"/>
              </a:rPr>
              <a:t>,</a:t>
            </a:r>
            <a:r>
              <a:rPr lang="el-GR" sz="1000" b="1" dirty="0" smtClean="0">
                <a:solidFill>
                  <a:srgbClr val="C00000"/>
                </a:solidFill>
                <a:latin typeface="Times New Roman" panose="02020603050405020304" pitchFamily="18" charset="0"/>
                <a:cs typeface="Times New Roman" panose="02020603050405020304" pitchFamily="18" charset="0"/>
              </a:rPr>
              <a:t> </a:t>
            </a:r>
            <a:r>
              <a:rPr lang="el-GR" sz="1000" b="1" dirty="0">
                <a:solidFill>
                  <a:srgbClr val="C00000"/>
                </a:solidFill>
                <a:latin typeface="Times New Roman" panose="02020603050405020304" pitchFamily="18" charset="0"/>
                <a:cs typeface="Times New Roman" panose="02020603050405020304" pitchFamily="18" charset="0"/>
              </a:rPr>
              <a:t>αποβαίνοντας, ουσιαστικά, σε μοναδικό στην επικράτεια της Σοβιετικής Ένωσης ερευνητή, ειδικευμένο στη νεότερη ιστορία της Αλβανίας και της ευρύτερης περιοχής των Βαλκανίων. Το 1963 δημοσιεύει καινούρια μελέτη με τίτλο: «Η Αλβανία και η Ήπειρος στα τέλη του 18ου  - αρχές 19ου αι.».</a:t>
            </a:r>
            <a:endParaRPr lang="ru-RU" sz="1000" b="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995936" y="5714103"/>
            <a:ext cx="4248472" cy="830997"/>
          </a:xfrm>
          <a:prstGeom prst="rect">
            <a:avLst/>
          </a:prstGeom>
        </p:spPr>
        <p:txBody>
          <a:bodyPr wrap="square">
            <a:spAutoFit/>
          </a:bodyPr>
          <a:lstStyle/>
          <a:p>
            <a:r>
              <a:rPr lang="el-GR" sz="1000" b="1" dirty="0">
                <a:solidFill>
                  <a:srgbClr val="C00000"/>
                </a:solidFill>
                <a:latin typeface="Times New Roman" panose="02020603050405020304" pitchFamily="18" charset="0"/>
                <a:cs typeface="Times New Roman" panose="02020603050405020304" pitchFamily="18" charset="0"/>
              </a:rPr>
              <a:t>Σήμερα ο καθηγητής Γκριγκόρι Αρς εργάζεται ως επιστημονικός συνεργάτης στο Ινστιτούτο Σλαβικών Σπουδών της Ακαδημίας Επιστημών Ρωσικής Ομοσπονδίας. Το 2005 το Πανεπιστήμιο Αθηνών τον ανακήρυξε σε </a:t>
            </a:r>
            <a:r>
              <a:rPr lang="el-GR" sz="1000" b="1" dirty="0" smtClean="0">
                <a:solidFill>
                  <a:srgbClr val="C00000"/>
                </a:solidFill>
                <a:latin typeface="Times New Roman" panose="02020603050405020304" pitchFamily="18" charset="0"/>
                <a:cs typeface="Times New Roman" panose="02020603050405020304" pitchFamily="18" charset="0"/>
              </a:rPr>
              <a:t>επίτιμο</a:t>
            </a:r>
            <a:r>
              <a:rPr lang="ru-RU" sz="1000" b="1" dirty="0" smtClean="0">
                <a:solidFill>
                  <a:srgbClr val="C00000"/>
                </a:solidFill>
                <a:latin typeface="Times New Roman" panose="02020603050405020304" pitchFamily="18" charset="0"/>
                <a:cs typeface="Times New Roman" panose="02020603050405020304" pitchFamily="18" charset="0"/>
              </a:rPr>
              <a:t> </a:t>
            </a:r>
            <a:r>
              <a:rPr lang="el-GR" sz="1000" b="1" dirty="0" smtClean="0">
                <a:solidFill>
                  <a:srgbClr val="C00000"/>
                </a:solidFill>
                <a:latin typeface="Times New Roman" panose="02020603050405020304" pitchFamily="18" charset="0"/>
                <a:cs typeface="Times New Roman" panose="02020603050405020304" pitchFamily="18" charset="0"/>
              </a:rPr>
              <a:t>καθηγητή</a:t>
            </a:r>
            <a:r>
              <a:rPr lang="el-GR" b="1" dirty="0">
                <a:solidFill>
                  <a:srgbClr val="C00000"/>
                </a:solidFill>
                <a:latin typeface="Times New Roman" panose="02020603050405020304" pitchFamily="18" charset="0"/>
                <a:cs typeface="Times New Roman" panose="02020603050405020304" pitchFamily="18" charset="0"/>
              </a:rPr>
              <a:t>. </a:t>
            </a:r>
            <a:endParaRPr lang="ru-RU"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59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260648"/>
            <a:ext cx="7602048" cy="1642512"/>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b="1" i="1" dirty="0" smtClean="0">
                <a:effectLst>
                  <a:outerShdw blurRad="38100" dist="38100" dir="2700000" algn="tl">
                    <a:srgbClr val="000000">
                      <a:alpha val="43137"/>
                    </a:srgbClr>
                  </a:outerShdw>
                </a:effectLst>
              </a:rPr>
              <a:t/>
            </a:r>
            <a:br>
              <a:rPr lang="ru-RU" b="1" i="1" dirty="0" smtClean="0">
                <a:effectLst>
                  <a:outerShdw blurRad="38100" dist="38100" dir="2700000" algn="tl">
                    <a:srgbClr val="000000">
                      <a:alpha val="43137"/>
                    </a:srgbClr>
                  </a:outerShdw>
                </a:effectLst>
              </a:rPr>
            </a:br>
            <a:r>
              <a:rPr lang="ru-RU" b="1" i="1" dirty="0" smtClean="0">
                <a:effectLst>
                  <a:outerShdw blurRad="38100" dist="38100" dir="2700000" algn="tl">
                    <a:srgbClr val="000000">
                      <a:alpha val="43137"/>
                    </a:srgbClr>
                  </a:outerShdw>
                </a:effectLst>
              </a:rPr>
              <a:t/>
            </a:r>
            <a:br>
              <a:rPr lang="ru-RU" b="1" i="1" dirty="0" smtClean="0">
                <a:effectLst>
                  <a:outerShdw blurRad="38100" dist="38100" dir="2700000" algn="tl">
                    <a:srgbClr val="000000">
                      <a:alpha val="43137"/>
                    </a:srgbClr>
                  </a:outerShdw>
                </a:effectLst>
              </a:rPr>
            </a:br>
            <a:r>
              <a:rPr lang="en-US" b="1" i="1" dirty="0" err="1" smtClean="0">
                <a:solidFill>
                  <a:srgbClr val="002060"/>
                </a:solidFill>
                <a:effectLst>
                  <a:outerShdw blurRad="38100" dist="38100" dir="2700000" algn="tl">
                    <a:srgbClr val="000000">
                      <a:alpha val="43137"/>
                    </a:srgbClr>
                  </a:outerShdw>
                </a:effectLst>
              </a:rPr>
              <a:t>Бахчиванджи</a:t>
            </a:r>
            <a:r>
              <a:rPr lang="en-US" b="1" i="1" dirty="0" smtClean="0">
                <a:solidFill>
                  <a:srgbClr val="002060"/>
                </a:solidFill>
                <a:effectLst>
                  <a:outerShdw blurRad="38100" dist="38100" dir="2700000" algn="tl">
                    <a:srgbClr val="000000">
                      <a:alpha val="43137"/>
                    </a:srgbClr>
                  </a:outerShdw>
                </a:effectLst>
              </a:rPr>
              <a:t> </a:t>
            </a:r>
            <a:r>
              <a:rPr lang="en-US" b="1" i="1" dirty="0" err="1">
                <a:solidFill>
                  <a:srgbClr val="002060"/>
                </a:solidFill>
                <a:effectLst>
                  <a:outerShdw blurRad="38100" dist="38100" dir="2700000" algn="tl">
                    <a:srgbClr val="000000">
                      <a:alpha val="43137"/>
                    </a:srgbClr>
                  </a:outerShdw>
                </a:effectLst>
              </a:rPr>
              <a:t>Григорий</a:t>
            </a:r>
            <a:r>
              <a:rPr lang="en-US" b="1" i="1" dirty="0">
                <a:solidFill>
                  <a:srgbClr val="002060"/>
                </a:solidFill>
                <a:effectLst>
                  <a:outerShdw blurRad="38100" dist="38100" dir="2700000" algn="tl">
                    <a:srgbClr val="000000">
                      <a:alpha val="43137"/>
                    </a:srgbClr>
                  </a:outerShdw>
                </a:effectLst>
              </a:rPr>
              <a:t> </a:t>
            </a:r>
            <a:r>
              <a:rPr lang="en-US" b="1" i="1" dirty="0" err="1">
                <a:solidFill>
                  <a:srgbClr val="002060"/>
                </a:solidFill>
                <a:effectLst>
                  <a:outerShdw blurRad="38100" dist="38100" dir="2700000" algn="tl">
                    <a:srgbClr val="000000">
                      <a:alpha val="43137"/>
                    </a:srgbClr>
                  </a:outerShdw>
                </a:effectLst>
              </a:rPr>
              <a:t>Яковлевич</a:t>
            </a:r>
            <a:r>
              <a:rPr lang="en-US" b="1" i="1" dirty="0">
                <a:solidFill>
                  <a:srgbClr val="002060"/>
                </a:solidFill>
                <a:effectLst>
                  <a:outerShdw blurRad="38100" dist="38100" dir="2700000" algn="tl">
                    <a:srgbClr val="000000">
                      <a:alpha val="43137"/>
                    </a:srgbClr>
                  </a:outerShdw>
                </a:effectLst>
              </a:rPr>
              <a:t> </a:t>
            </a:r>
            <a:r>
              <a:rPr lang="ru-RU" b="1" i="1" dirty="0" smtClean="0">
                <a:effectLst>
                  <a:outerShdw blurRad="38100" dist="38100" dir="2700000" algn="tl">
                    <a:srgbClr val="000000">
                      <a:alpha val="43137"/>
                    </a:srgbClr>
                  </a:outerShdw>
                </a:effectLst>
              </a:rPr>
              <a:t/>
            </a:r>
            <a:br>
              <a:rPr lang="ru-RU" b="1" i="1" dirty="0" smtClean="0">
                <a:effectLst>
                  <a:outerShdw blurRad="38100" dist="38100" dir="2700000" algn="tl">
                    <a:srgbClr val="000000">
                      <a:alpha val="43137"/>
                    </a:srgbClr>
                  </a:outerShdw>
                </a:effectLst>
              </a:rPr>
            </a:br>
            <a:r>
              <a:rPr lang="el-GR" b="1" i="1" dirty="0">
                <a:solidFill>
                  <a:srgbClr val="C00000"/>
                </a:solidFill>
                <a:effectLst>
                  <a:outerShdw blurRad="38100" dist="38100" dir="2700000" algn="tl">
                    <a:srgbClr val="000000">
                      <a:alpha val="43137"/>
                    </a:srgbClr>
                  </a:outerShdw>
                </a:effectLst>
              </a:rPr>
              <a:t>Γκριγκόριι </a:t>
            </a:r>
            <a:r>
              <a:rPr lang="el-GR" b="1" i="1" dirty="0" smtClean="0">
                <a:solidFill>
                  <a:srgbClr val="C00000"/>
                </a:solidFill>
                <a:effectLst>
                  <a:outerShdw blurRad="38100" dist="38100" dir="2700000" algn="tl">
                    <a:srgbClr val="000000">
                      <a:alpha val="43137"/>
                    </a:srgbClr>
                  </a:outerShdw>
                </a:effectLst>
              </a:rPr>
              <a:t>Μπαχτσιβαντζής</a:t>
            </a:r>
            <a:r>
              <a:rPr lang="ru-RU" b="1" i="1" dirty="0" smtClean="0">
                <a:effectLst>
                  <a:outerShdw blurRad="38100" dist="38100" dir="2700000" algn="tl">
                    <a:srgbClr val="000000">
                      <a:alpha val="43137"/>
                    </a:srgbClr>
                  </a:outerShdw>
                </a:effectLst>
              </a:rPr>
              <a:t/>
            </a:r>
            <a:br>
              <a:rPr lang="ru-RU" b="1" i="1" dirty="0" smtClean="0">
                <a:effectLst>
                  <a:outerShdw blurRad="38100" dist="38100" dir="2700000" algn="tl">
                    <a:srgbClr val="000000">
                      <a:alpha val="43137"/>
                    </a:srgbClr>
                  </a:outerShdw>
                </a:effectLst>
              </a:rPr>
            </a:br>
            <a:r>
              <a:rPr lang="ru-RU" i="1" dirty="0" smtClean="0">
                <a:solidFill>
                  <a:srgbClr val="002060"/>
                </a:solidFill>
                <a:effectLst/>
              </a:rPr>
              <a:t>20.02.1909-27.03.1943</a:t>
            </a:r>
            <a:r>
              <a:rPr lang="ru-RU" dirty="0" smtClean="0">
                <a:effectLst/>
              </a:rPr>
              <a:t/>
            </a:r>
            <a:br>
              <a:rPr lang="ru-RU" dirty="0" smtClean="0">
                <a:effectLst/>
              </a:rPr>
            </a:br>
            <a:endParaRPr lang="ru-RU" dirty="0"/>
          </a:p>
        </p:txBody>
      </p:sp>
      <p:sp>
        <p:nvSpPr>
          <p:cNvPr id="4" name="Объект 3"/>
          <p:cNvSpPr>
            <a:spLocks noGrp="1"/>
          </p:cNvSpPr>
          <p:nvPr>
            <p:ph sz="half" idx="2"/>
          </p:nvPr>
        </p:nvSpPr>
        <p:spPr>
          <a:xfrm>
            <a:off x="4644008" y="2636912"/>
            <a:ext cx="4289680" cy="3550528"/>
          </a:xfrm>
        </p:spPr>
        <p:txBody>
          <a:bodyPr>
            <a:noAutofit/>
          </a:bodyPr>
          <a:lstStyle/>
          <a:p>
            <a:pPr marL="82296" indent="0">
              <a:buNone/>
            </a:pPr>
            <a:r>
              <a:rPr lang="ru-RU" sz="2200" b="1" dirty="0">
                <a:solidFill>
                  <a:srgbClr val="002060"/>
                </a:solidFill>
                <a:effectLst>
                  <a:outerShdw blurRad="38100" dist="38100" dir="2700000" algn="tl">
                    <a:srgbClr val="000000">
                      <a:alpha val="43137"/>
                    </a:srgbClr>
                  </a:outerShdw>
                </a:effectLst>
              </a:rPr>
              <a:t>Герой Советского Союза.</a:t>
            </a:r>
          </a:p>
          <a:p>
            <a:pPr marL="82296" indent="0">
              <a:buNone/>
            </a:pPr>
            <a:r>
              <a:rPr lang="ru-RU" sz="2200" b="1" dirty="0">
                <a:solidFill>
                  <a:srgbClr val="002060"/>
                </a:solidFill>
                <a:effectLst>
                  <a:outerShdw blurRad="38100" dist="38100" dir="2700000" algn="tl">
                    <a:srgbClr val="000000">
                      <a:alpha val="43137"/>
                    </a:srgbClr>
                  </a:outerShdw>
                </a:effectLst>
              </a:rPr>
              <a:t>Родился в станице </a:t>
            </a:r>
            <a:r>
              <a:rPr lang="ru-RU" sz="2200" b="1" dirty="0" err="1">
                <a:solidFill>
                  <a:srgbClr val="002060"/>
                </a:solidFill>
                <a:effectLst>
                  <a:outerShdw blurRad="38100" dist="38100" dir="2700000" algn="tl">
                    <a:srgbClr val="000000">
                      <a:alpha val="43137"/>
                    </a:srgbClr>
                  </a:outerShdw>
                </a:effectLst>
              </a:rPr>
              <a:t>Бриньковской</a:t>
            </a:r>
            <a:r>
              <a:rPr lang="ru-RU" sz="2200" b="1" dirty="0">
                <a:solidFill>
                  <a:srgbClr val="002060"/>
                </a:solidFill>
                <a:effectLst>
                  <a:outerShdw blurRad="38100" dist="38100" dir="2700000" algn="tl">
                    <a:srgbClr val="000000">
                      <a:alpha val="43137"/>
                    </a:srgbClr>
                  </a:outerShdw>
                </a:effectLst>
              </a:rPr>
              <a:t> </a:t>
            </a:r>
            <a:r>
              <a:rPr lang="ru-RU" sz="2200" b="1" dirty="0" err="1">
                <a:solidFill>
                  <a:srgbClr val="002060"/>
                </a:solidFill>
                <a:effectLst>
                  <a:outerShdw blurRad="38100" dist="38100" dir="2700000" algn="tl">
                    <a:srgbClr val="000000">
                      <a:alpha val="43137"/>
                    </a:srgbClr>
                  </a:outerShdw>
                </a:effectLst>
              </a:rPr>
              <a:t>Приморско</a:t>
            </a:r>
            <a:r>
              <a:rPr lang="ru-RU" sz="2200" b="1" dirty="0">
                <a:solidFill>
                  <a:srgbClr val="002060"/>
                </a:solidFill>
                <a:effectLst>
                  <a:outerShdw blurRad="38100" dist="38100" dir="2700000" algn="tl">
                    <a:srgbClr val="000000">
                      <a:alpha val="43137"/>
                    </a:srgbClr>
                  </a:outerShdw>
                </a:effectLst>
              </a:rPr>
              <a:t>-</a:t>
            </a:r>
          </a:p>
          <a:p>
            <a:pPr marL="82296" indent="0">
              <a:buNone/>
            </a:pPr>
            <a:r>
              <a:rPr lang="ru-RU" sz="2200" b="1" dirty="0" err="1">
                <a:solidFill>
                  <a:srgbClr val="002060"/>
                </a:solidFill>
                <a:effectLst>
                  <a:outerShdw blurRad="38100" dist="38100" dir="2700000" algn="tl">
                    <a:srgbClr val="000000">
                      <a:alpha val="43137"/>
                    </a:srgbClr>
                  </a:outerShdw>
                </a:effectLst>
              </a:rPr>
              <a:t>Ахтарского</a:t>
            </a:r>
            <a:r>
              <a:rPr lang="ru-RU" sz="2200" b="1" dirty="0">
                <a:solidFill>
                  <a:srgbClr val="002060"/>
                </a:solidFill>
                <a:effectLst>
                  <a:outerShdw blurRad="38100" dist="38100" dir="2700000" algn="tl">
                    <a:srgbClr val="000000">
                      <a:alpha val="43137"/>
                    </a:srgbClr>
                  </a:outerShdw>
                </a:effectLst>
              </a:rPr>
              <a:t> района Краснодарского края. Долгое время </a:t>
            </a:r>
            <a:r>
              <a:rPr lang="ru-RU" sz="2200" b="1" dirty="0" smtClean="0">
                <a:solidFill>
                  <a:srgbClr val="002060"/>
                </a:solidFill>
                <a:effectLst>
                  <a:outerShdw blurRad="38100" dist="38100" dir="2700000" algn="tl">
                    <a:srgbClr val="000000">
                      <a:alpha val="43137"/>
                    </a:srgbClr>
                  </a:outerShdw>
                </a:effectLst>
              </a:rPr>
              <a:t> жил </a:t>
            </a:r>
            <a:r>
              <a:rPr lang="ru-RU" sz="2200" b="1" dirty="0">
                <a:solidFill>
                  <a:srgbClr val="002060"/>
                </a:solidFill>
                <a:effectLst>
                  <a:outerShdw blurRad="38100" dist="38100" dir="2700000" algn="tl">
                    <a:srgbClr val="000000">
                      <a:alpha val="43137"/>
                    </a:srgbClr>
                  </a:outerShdw>
                </a:effectLst>
              </a:rPr>
              <a:t>в Мариуполе. Грек.</a:t>
            </a:r>
            <a:r>
              <a:rPr lang="en-US" sz="2200" b="1" dirty="0">
                <a:solidFill>
                  <a:srgbClr val="002060"/>
                </a:solidFill>
                <a:effectLst>
                  <a:outerShdw blurRad="38100" dist="38100" dir="2700000" algn="tl">
                    <a:srgbClr val="000000">
                      <a:alpha val="43137"/>
                    </a:srgbClr>
                  </a:outerShdw>
                </a:effectLst>
              </a:rPr>
              <a:t>    </a:t>
            </a:r>
            <a:r>
              <a:rPr lang="ru-RU" sz="2200" b="1" dirty="0">
                <a:solidFill>
                  <a:srgbClr val="002060"/>
                </a:solidFill>
                <a:effectLst>
                  <a:outerShdw blurRad="38100" dist="38100" dir="2700000" algn="tl">
                    <a:srgbClr val="000000">
                      <a:alpha val="43137"/>
                    </a:srgbClr>
                  </a:outerShdw>
                </a:effectLst>
              </a:rPr>
              <a:t>Трудовую жизнь начал с </a:t>
            </a:r>
            <a:r>
              <a:rPr lang="ru-RU" sz="2200" b="1" dirty="0" smtClean="0">
                <a:solidFill>
                  <a:srgbClr val="002060"/>
                </a:solidFill>
                <a:effectLst>
                  <a:outerShdw blurRad="38100" dist="38100" dir="2700000" algn="tl">
                    <a:srgbClr val="000000">
                      <a:alpha val="43137"/>
                    </a:srgbClr>
                  </a:outerShdw>
                </a:effectLst>
              </a:rPr>
              <a:t>1925  </a:t>
            </a:r>
            <a:r>
              <a:rPr lang="ru-RU" sz="2200" b="1" dirty="0">
                <a:solidFill>
                  <a:srgbClr val="002060"/>
                </a:solidFill>
                <a:effectLst>
                  <a:outerShdw blurRad="38100" dist="38100" dir="2700000" algn="tl">
                    <a:srgbClr val="000000">
                      <a:alpha val="43137"/>
                    </a:srgbClr>
                  </a:outerShdw>
                </a:effectLst>
              </a:rPr>
              <a:t>года, работая в литейной мастерской</a:t>
            </a:r>
            <a:r>
              <a:rPr lang="ru-RU" sz="2200" b="1" dirty="0" smtClean="0">
                <a:solidFill>
                  <a:srgbClr val="002060"/>
                </a:solidFill>
                <a:effectLst>
                  <a:outerShdw blurRad="38100" dist="38100" dir="2700000" algn="tl">
                    <a:srgbClr val="000000">
                      <a:alpha val="43137"/>
                    </a:srgbClr>
                  </a:outerShdw>
                </a:effectLst>
              </a:rPr>
              <a:t>. </a:t>
            </a:r>
            <a:r>
              <a:rPr lang="ru-RU" sz="2200" b="1" dirty="0">
                <a:solidFill>
                  <a:srgbClr val="002060"/>
                </a:solidFill>
                <a:effectLst>
                  <a:outerShdw blurRad="38100" dist="38100" dir="2700000" algn="tl">
                    <a:srgbClr val="000000">
                      <a:alpha val="43137"/>
                    </a:srgbClr>
                  </a:outerShdw>
                </a:effectLst>
              </a:rPr>
              <a:t>В 1931 году был призван в ряды Красной Армии. </a:t>
            </a: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619672" y="2675232"/>
            <a:ext cx="2376264" cy="3487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85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6632"/>
            <a:ext cx="994270" cy="1458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254928" y="116632"/>
            <a:ext cx="2173056" cy="800219"/>
          </a:xfrm>
          <a:prstGeom prst="rect">
            <a:avLst/>
          </a:prstGeom>
        </p:spPr>
        <p:txBody>
          <a:bodyPr wrap="square">
            <a:spAutoFit/>
          </a:bodyPr>
          <a:lstStyle/>
          <a:p>
            <a:r>
              <a:rPr lang="ru-RU" dirty="0"/>
              <a:t> </a:t>
            </a:r>
            <a:r>
              <a:rPr lang="ru-RU" sz="1400" b="1" dirty="0">
                <a:solidFill>
                  <a:srgbClr val="002060"/>
                </a:solidFill>
              </a:rPr>
              <a:t>Бахчиванджи Григорий </a:t>
            </a:r>
            <a:endParaRPr lang="ru-RU" sz="1400" b="1" dirty="0" smtClean="0">
              <a:solidFill>
                <a:srgbClr val="002060"/>
              </a:solidFill>
            </a:endParaRPr>
          </a:p>
          <a:p>
            <a:pPr algn="ctr"/>
            <a:r>
              <a:rPr lang="ru-RU" sz="1400" b="1" dirty="0" smtClean="0">
                <a:solidFill>
                  <a:srgbClr val="002060"/>
                </a:solidFill>
              </a:rPr>
              <a:t>Яковлевич</a:t>
            </a:r>
            <a:endParaRPr lang="ru-RU" sz="1400" b="1" dirty="0">
              <a:solidFill>
                <a:srgbClr val="002060"/>
              </a:solidFill>
            </a:endParaRPr>
          </a:p>
          <a:p>
            <a:r>
              <a:rPr lang="ru-RU" sz="1400" b="1" dirty="0">
                <a:solidFill>
                  <a:srgbClr val="C00000"/>
                </a:solidFill>
              </a:rPr>
              <a:t>(20.02.1909-27.03.1943)</a:t>
            </a:r>
          </a:p>
        </p:txBody>
      </p:sp>
      <p:sp>
        <p:nvSpPr>
          <p:cNvPr id="4" name="Прямоугольник 3"/>
          <p:cNvSpPr/>
          <p:nvPr/>
        </p:nvSpPr>
        <p:spPr>
          <a:xfrm>
            <a:off x="4536489" y="122466"/>
            <a:ext cx="4125697" cy="1446550"/>
          </a:xfrm>
          <a:prstGeom prst="rect">
            <a:avLst/>
          </a:prstGeom>
        </p:spPr>
        <p:txBody>
          <a:bodyPr wrap="square">
            <a:spAutoFit/>
          </a:bodyPr>
          <a:lstStyle/>
          <a:p>
            <a:r>
              <a:rPr lang="ru-RU" sz="1100" b="1" i="1" dirty="0">
                <a:solidFill>
                  <a:srgbClr val="C00000"/>
                </a:solidFill>
                <a:latin typeface="Times New Roman" panose="02020603050405020304" pitchFamily="18" charset="0"/>
                <a:cs typeface="Times New Roman" panose="02020603050405020304" pitchFamily="18" charset="0"/>
              </a:rPr>
              <a:t>Одной из наиболее ярких «врезок» в нашей памяти</a:t>
            </a:r>
          </a:p>
          <a:p>
            <a:r>
              <a:rPr lang="ru-RU" sz="1100" b="1" i="1" dirty="0">
                <a:solidFill>
                  <a:srgbClr val="C00000"/>
                </a:solidFill>
                <a:latin typeface="Times New Roman" panose="02020603050405020304" pitchFamily="18" charset="0"/>
                <a:cs typeface="Times New Roman" panose="02020603050405020304" pitchFamily="18" charset="0"/>
              </a:rPr>
              <a:t>о нашем великом соотечественнике стали слова первого космонавта планеты Земля Юрия</a:t>
            </a:r>
          </a:p>
          <a:p>
            <a:r>
              <a:rPr lang="ru-RU" sz="1100" b="1" i="1" dirty="0">
                <a:solidFill>
                  <a:srgbClr val="C00000"/>
                </a:solidFill>
                <a:latin typeface="Times New Roman" panose="02020603050405020304" pitchFamily="18" charset="0"/>
                <a:cs typeface="Times New Roman" panose="02020603050405020304" pitchFamily="18" charset="0"/>
              </a:rPr>
              <a:t> Гагарина: «Без полета Бахчиванджи …не было бы 12 апреля 1961 года» </a:t>
            </a:r>
            <a:r>
              <a:rPr lang="ru-RU" sz="1100" b="1" i="1" dirty="0" smtClean="0">
                <a:solidFill>
                  <a:srgbClr val="C00000"/>
                </a:solidFill>
                <a:latin typeface="Times New Roman" panose="02020603050405020304" pitchFamily="18" charset="0"/>
                <a:cs typeface="Times New Roman" panose="02020603050405020304" pitchFamily="18" charset="0"/>
              </a:rPr>
              <a:t>-первого </a:t>
            </a:r>
            <a:r>
              <a:rPr lang="ru-RU" sz="1100" b="1" i="1" dirty="0">
                <a:solidFill>
                  <a:srgbClr val="C00000"/>
                </a:solidFill>
                <a:latin typeface="Times New Roman" panose="02020603050405020304" pitchFamily="18" charset="0"/>
                <a:cs typeface="Times New Roman" panose="02020603050405020304" pitchFamily="18" charset="0"/>
              </a:rPr>
              <a:t>полета человека в космос.</a:t>
            </a:r>
          </a:p>
          <a:p>
            <a:r>
              <a:rPr lang="ru-RU" sz="1100" b="1" i="1" dirty="0">
                <a:solidFill>
                  <a:srgbClr val="C00000"/>
                </a:solidFill>
                <a:latin typeface="Times New Roman" panose="02020603050405020304" pitchFamily="18" charset="0"/>
                <a:cs typeface="Times New Roman" panose="02020603050405020304" pitchFamily="18" charset="0"/>
              </a:rPr>
              <a:t>…Первый испытатель реактивных самолетов Григорий Бахчиванджи проторил дорогу в </a:t>
            </a:r>
            <a:r>
              <a:rPr lang="ru-RU" sz="1100" b="1" i="1" dirty="0" smtClean="0">
                <a:solidFill>
                  <a:srgbClr val="C00000"/>
                </a:solidFill>
                <a:latin typeface="Times New Roman" panose="02020603050405020304" pitchFamily="18" charset="0"/>
                <a:cs typeface="Times New Roman" panose="02020603050405020304" pitchFamily="18" charset="0"/>
              </a:rPr>
              <a:t>космос </a:t>
            </a:r>
            <a:r>
              <a:rPr lang="ru-RU" sz="1100" b="1" i="1" dirty="0">
                <a:solidFill>
                  <a:srgbClr val="C00000"/>
                </a:solidFill>
                <a:latin typeface="Times New Roman" panose="02020603050405020304" pitchFamily="18" charset="0"/>
                <a:cs typeface="Times New Roman" panose="02020603050405020304" pitchFamily="18" charset="0"/>
              </a:rPr>
              <a:t>первому космонавту в мире Юрию Гагарину!</a:t>
            </a:r>
          </a:p>
        </p:txBody>
      </p:sp>
      <p:sp>
        <p:nvSpPr>
          <p:cNvPr id="5" name="Прямоугольник 4"/>
          <p:cNvSpPr/>
          <p:nvPr/>
        </p:nvSpPr>
        <p:spPr>
          <a:xfrm>
            <a:off x="1115616" y="1628800"/>
            <a:ext cx="7779849" cy="5832366"/>
          </a:xfrm>
          <a:prstGeom prst="rect">
            <a:avLst/>
          </a:prstGeom>
        </p:spPr>
        <p:txBody>
          <a:bodyPr wrap="square">
            <a:spAutoFit/>
          </a:bodyPr>
          <a:lstStyle/>
          <a:p>
            <a:pPr algn="just"/>
            <a:r>
              <a:rPr lang="ru-RU" sz="1000" dirty="0">
                <a:solidFill>
                  <a:srgbClr val="002060"/>
                </a:solidFill>
                <a:latin typeface="Times New Roman" panose="02020603050405020304" pitchFamily="18" charset="0"/>
                <a:cs typeface="Times New Roman" panose="02020603050405020304" pitchFamily="18" charset="0"/>
              </a:rPr>
              <a:t>В 1931 году был призван в ряды Красной Армии. Увлекся авиацией. В 1933 году </a:t>
            </a:r>
            <a:r>
              <a:rPr lang="ru-RU" sz="1000" dirty="0" smtClean="0">
                <a:solidFill>
                  <a:srgbClr val="002060"/>
                </a:solidFill>
                <a:latin typeface="Times New Roman" panose="02020603050405020304" pitchFamily="18" charset="0"/>
                <a:cs typeface="Times New Roman" panose="02020603050405020304" pitchFamily="18" charset="0"/>
              </a:rPr>
              <a:t>получил специальность </a:t>
            </a:r>
            <a:r>
              <a:rPr lang="ru-RU" sz="1000" dirty="0">
                <a:solidFill>
                  <a:srgbClr val="002060"/>
                </a:solidFill>
                <a:latin typeface="Times New Roman" panose="02020603050405020304" pitchFamily="18" charset="0"/>
                <a:cs typeface="Times New Roman" panose="02020603050405020304" pitchFamily="18" charset="0"/>
              </a:rPr>
              <a:t>авиационного техника по вооружению, но у Григория Бахчиванджи была другая цель </a:t>
            </a:r>
            <a:r>
              <a:rPr lang="ru-RU" sz="1000" dirty="0" smtClean="0">
                <a:solidFill>
                  <a:srgbClr val="002060"/>
                </a:solidFill>
                <a:latin typeface="Times New Roman" panose="02020603050405020304" pitchFamily="18" charset="0"/>
                <a:cs typeface="Times New Roman" panose="02020603050405020304" pitchFamily="18" charset="0"/>
              </a:rPr>
              <a:t>– </a:t>
            </a:r>
            <a:r>
              <a:rPr lang="ru-RU" sz="1000" dirty="0">
                <a:solidFill>
                  <a:srgbClr val="002060"/>
                </a:solidFill>
                <a:latin typeface="Times New Roman" panose="02020603050405020304" pitchFamily="18" charset="0"/>
                <a:cs typeface="Times New Roman" panose="02020603050405020304" pitchFamily="18" charset="0"/>
              </a:rPr>
              <a:t>стать летчиком. И он им стал – в числе лучших курсантов, он окончил Оренбургскую </a:t>
            </a:r>
            <a:r>
              <a:rPr lang="ru-RU" sz="1000" dirty="0" smtClean="0">
                <a:solidFill>
                  <a:srgbClr val="002060"/>
                </a:solidFill>
                <a:latin typeface="Times New Roman" panose="02020603050405020304" pitchFamily="18" charset="0"/>
                <a:cs typeface="Times New Roman" panose="02020603050405020304" pitchFamily="18" charset="0"/>
              </a:rPr>
              <a:t>военную авиационную </a:t>
            </a:r>
            <a:r>
              <a:rPr lang="ru-RU" sz="1000" dirty="0">
                <a:solidFill>
                  <a:srgbClr val="002060"/>
                </a:solidFill>
                <a:latin typeface="Times New Roman" panose="02020603050405020304" pitchFamily="18" charset="0"/>
                <a:cs typeface="Times New Roman" panose="02020603050405020304" pitchFamily="18" charset="0"/>
              </a:rPr>
              <a:t>школу летчиков.</a:t>
            </a:r>
          </a:p>
          <a:p>
            <a:pPr algn="just"/>
            <a:r>
              <a:rPr lang="ru-RU" sz="1000" dirty="0">
                <a:solidFill>
                  <a:srgbClr val="002060"/>
                </a:solidFill>
                <a:latin typeface="Times New Roman" panose="02020603050405020304" pitchFamily="18" charset="0"/>
                <a:cs typeface="Times New Roman" panose="02020603050405020304" pitchFamily="18" charset="0"/>
              </a:rPr>
              <a:t>Годы службы – 1931-1943 </a:t>
            </a:r>
            <a:r>
              <a:rPr lang="ru-RU" sz="1000" dirty="0" smtClean="0">
                <a:solidFill>
                  <a:srgbClr val="002060"/>
                </a:solidFill>
                <a:latin typeface="Times New Roman" panose="02020603050405020304" pitchFamily="18" charset="0"/>
                <a:cs typeface="Times New Roman" panose="02020603050405020304" pitchFamily="18" charset="0"/>
              </a:rPr>
              <a:t>гг. В </a:t>
            </a:r>
            <a:r>
              <a:rPr lang="ru-RU" sz="1000" dirty="0">
                <a:solidFill>
                  <a:srgbClr val="002060"/>
                </a:solidFill>
                <a:latin typeface="Times New Roman" panose="02020603050405020304" pitchFamily="18" charset="0"/>
                <a:cs typeface="Times New Roman" panose="02020603050405020304" pitchFamily="18" charset="0"/>
              </a:rPr>
              <a:t>1934 году окончил Оренбургское училище летчиков. С 1935 года на летно-испытательной </a:t>
            </a:r>
            <a:r>
              <a:rPr lang="ru-RU" sz="1000" dirty="0" smtClean="0">
                <a:solidFill>
                  <a:srgbClr val="002060"/>
                </a:solidFill>
                <a:latin typeface="Times New Roman" panose="02020603050405020304" pitchFamily="18" charset="0"/>
                <a:cs typeface="Times New Roman" panose="02020603050405020304" pitchFamily="18" charset="0"/>
              </a:rPr>
              <a:t>работе в </a:t>
            </a:r>
            <a:r>
              <a:rPr lang="ru-RU" sz="1000" dirty="0">
                <a:solidFill>
                  <a:srgbClr val="002060"/>
                </a:solidFill>
                <a:latin typeface="Times New Roman" panose="02020603050405020304" pitchFamily="18" charset="0"/>
                <a:cs typeface="Times New Roman" panose="02020603050405020304" pitchFamily="18" charset="0"/>
              </a:rPr>
              <a:t>НИИ ВВС. В 1941 году участвовал в Великой Отечественной войне в составе 402-го </a:t>
            </a:r>
            <a:r>
              <a:rPr lang="ru-RU" sz="1000" dirty="0" smtClean="0">
                <a:solidFill>
                  <a:srgbClr val="002060"/>
                </a:solidFill>
                <a:latin typeface="Times New Roman" panose="02020603050405020304" pitchFamily="18" charset="0"/>
                <a:cs typeface="Times New Roman" panose="02020603050405020304" pitchFamily="18" charset="0"/>
              </a:rPr>
              <a:t>ИАП (истребительного </a:t>
            </a:r>
            <a:r>
              <a:rPr lang="ru-RU" sz="1000" dirty="0">
                <a:solidFill>
                  <a:srgbClr val="002060"/>
                </a:solidFill>
                <a:latin typeface="Times New Roman" panose="02020603050405020304" pitchFamily="18" charset="0"/>
                <a:cs typeface="Times New Roman" panose="02020603050405020304" pitchFamily="18" charset="0"/>
              </a:rPr>
              <a:t>авиаполка) специального назначения, сформированного на базе НИИ ВВС.</a:t>
            </a:r>
          </a:p>
          <a:p>
            <a:pPr algn="just"/>
            <a:r>
              <a:rPr lang="ru-RU" sz="1000" dirty="0">
                <a:solidFill>
                  <a:srgbClr val="002060"/>
                </a:solidFill>
                <a:latin typeface="Times New Roman" panose="02020603050405020304" pitchFamily="18" charset="0"/>
                <a:cs typeface="Times New Roman" panose="02020603050405020304" pitchFamily="18" charset="0"/>
              </a:rPr>
              <a:t>   Летчик-истребитель. Участвовал в обороне Москвы</a:t>
            </a:r>
            <a:r>
              <a:rPr lang="ru-RU" sz="1000" dirty="0" smtClean="0">
                <a:solidFill>
                  <a:srgbClr val="002060"/>
                </a:solidFill>
                <a:latin typeface="Times New Roman" panose="02020603050405020304" pitchFamily="18" charset="0"/>
                <a:cs typeface="Times New Roman" panose="02020603050405020304" pitchFamily="18" charset="0"/>
              </a:rPr>
              <a:t>.</a:t>
            </a:r>
          </a:p>
          <a:p>
            <a:pPr algn="just"/>
            <a:r>
              <a:rPr lang="ru-RU" sz="1000" dirty="0">
                <a:solidFill>
                  <a:srgbClr val="002060"/>
                </a:solidFill>
                <a:latin typeface="Times New Roman" panose="02020603050405020304" pitchFamily="18" charset="0"/>
                <a:cs typeface="Times New Roman" panose="02020603050405020304" pitchFamily="18" charset="0"/>
              </a:rPr>
              <a:t>Совершил на самолете МИГ-3 около 70 боевых вылетов. В первом бою сбил лично 2 вражеских </a:t>
            </a:r>
            <a:r>
              <a:rPr lang="ru-RU" sz="1000" dirty="0" smtClean="0">
                <a:solidFill>
                  <a:srgbClr val="002060"/>
                </a:solidFill>
                <a:latin typeface="Times New Roman" panose="02020603050405020304" pitchFamily="18" charset="0"/>
                <a:cs typeface="Times New Roman" panose="02020603050405020304" pitchFamily="18" charset="0"/>
              </a:rPr>
              <a:t>самолета  </a:t>
            </a:r>
            <a:r>
              <a:rPr lang="ru-RU" sz="1000" dirty="0">
                <a:solidFill>
                  <a:srgbClr val="002060"/>
                </a:solidFill>
                <a:latin typeface="Times New Roman" panose="02020603050405020304" pitchFamily="18" charset="0"/>
                <a:cs typeface="Times New Roman" panose="02020603050405020304" pitchFamily="18" charset="0"/>
              </a:rPr>
              <a:t>разведчика Do-215. Всего же, за период с 1-го июля по 10 августа 1941 года старший </a:t>
            </a:r>
            <a:r>
              <a:rPr lang="ru-RU" sz="1000" dirty="0" smtClean="0">
                <a:solidFill>
                  <a:srgbClr val="002060"/>
                </a:solidFill>
                <a:latin typeface="Times New Roman" panose="02020603050405020304" pitchFamily="18" charset="0"/>
                <a:cs typeface="Times New Roman" panose="02020603050405020304" pitchFamily="18" charset="0"/>
              </a:rPr>
              <a:t>летчик </a:t>
            </a:r>
            <a:r>
              <a:rPr lang="ru-RU" sz="1000" dirty="0">
                <a:solidFill>
                  <a:srgbClr val="002060"/>
                </a:solidFill>
                <a:latin typeface="Times New Roman" panose="02020603050405020304" pitchFamily="18" charset="0"/>
                <a:cs typeface="Times New Roman" panose="02020603050405020304" pitchFamily="18" charset="0"/>
              </a:rPr>
              <a:t>402-го истребительного авиаполка (57-я смешанная авиационная дивизия, 6-я Воздушная </a:t>
            </a:r>
            <a:r>
              <a:rPr lang="ru-RU" sz="1000" dirty="0" smtClean="0">
                <a:solidFill>
                  <a:srgbClr val="002060"/>
                </a:solidFill>
                <a:latin typeface="Times New Roman" panose="02020603050405020304" pitchFamily="18" charset="0"/>
                <a:cs typeface="Times New Roman" panose="02020603050405020304" pitchFamily="18" charset="0"/>
              </a:rPr>
              <a:t>армия</a:t>
            </a:r>
            <a:r>
              <a:rPr lang="ru-RU" sz="1000" dirty="0">
                <a:solidFill>
                  <a:srgbClr val="002060"/>
                </a:solidFill>
                <a:latin typeface="Times New Roman" panose="02020603050405020304" pitchFamily="18" charset="0"/>
                <a:cs typeface="Times New Roman" panose="02020603050405020304" pitchFamily="18" charset="0"/>
              </a:rPr>
              <a:t>, Северо-Западный фронт) капитан Г.Я.Бахчиванджи совершил около 70 боевых вылетов, </a:t>
            </a:r>
            <a:r>
              <a:rPr lang="ru-RU" sz="1000" dirty="0" smtClean="0">
                <a:solidFill>
                  <a:srgbClr val="002060"/>
                </a:solidFill>
                <a:latin typeface="Times New Roman" panose="02020603050405020304" pitchFamily="18" charset="0"/>
                <a:cs typeface="Times New Roman" panose="02020603050405020304" pitchFamily="18" charset="0"/>
              </a:rPr>
              <a:t>в </a:t>
            </a:r>
            <a:r>
              <a:rPr lang="ru-RU" sz="1000" dirty="0">
                <a:solidFill>
                  <a:srgbClr val="002060"/>
                </a:solidFill>
                <a:latin typeface="Times New Roman" panose="02020603050405020304" pitchFamily="18" charset="0"/>
                <a:cs typeface="Times New Roman" panose="02020603050405020304" pitchFamily="18" charset="0"/>
              </a:rPr>
              <a:t>воздушных боях уничтожил 7 вражеских самолетов.</a:t>
            </a:r>
          </a:p>
          <a:p>
            <a:pPr algn="just"/>
            <a:r>
              <a:rPr lang="ru-RU" sz="1000" dirty="0">
                <a:solidFill>
                  <a:srgbClr val="002060"/>
                </a:solidFill>
                <a:latin typeface="Times New Roman" panose="02020603050405020304" pitchFamily="18" charset="0"/>
                <a:cs typeface="Times New Roman" panose="02020603050405020304" pitchFamily="18" charset="0"/>
              </a:rPr>
              <a:t>   В этом человеке счастливо сочетались такие черты характера, как мужество и застенчивость, </a:t>
            </a:r>
            <a:r>
              <a:rPr lang="ru-RU" sz="1000" dirty="0" smtClean="0">
                <a:solidFill>
                  <a:srgbClr val="002060"/>
                </a:solidFill>
                <a:latin typeface="Times New Roman" panose="02020603050405020304" pitchFamily="18" charset="0"/>
                <a:cs typeface="Times New Roman" panose="02020603050405020304" pitchFamily="18" charset="0"/>
              </a:rPr>
              <a:t>простота </a:t>
            </a:r>
            <a:r>
              <a:rPr lang="ru-RU" sz="1000" dirty="0">
                <a:solidFill>
                  <a:srgbClr val="002060"/>
                </a:solidFill>
                <a:latin typeface="Times New Roman" panose="02020603050405020304" pitchFamily="18" charset="0"/>
                <a:cs typeface="Times New Roman" panose="02020603050405020304" pitchFamily="18" charset="0"/>
              </a:rPr>
              <a:t>и обаяние, жизнелюбие и бесстрашие, и главное – активная жизненная </a:t>
            </a:r>
            <a:r>
              <a:rPr lang="ru-RU" sz="1000" dirty="0" smtClean="0">
                <a:solidFill>
                  <a:srgbClr val="002060"/>
                </a:solidFill>
                <a:latin typeface="Times New Roman" panose="02020603050405020304" pitchFamily="18" charset="0"/>
                <a:cs typeface="Times New Roman" panose="02020603050405020304" pitchFamily="18" charset="0"/>
              </a:rPr>
              <a:t>позиция. Она </a:t>
            </a:r>
            <a:r>
              <a:rPr lang="ru-RU" sz="1000" dirty="0">
                <a:solidFill>
                  <a:srgbClr val="002060"/>
                </a:solidFill>
                <a:latin typeface="Times New Roman" panose="02020603050405020304" pitchFamily="18" charset="0"/>
                <a:cs typeface="Times New Roman" panose="02020603050405020304" pitchFamily="18" charset="0"/>
              </a:rPr>
              <a:t>проявилась у него еще в Гражданскую войну, когда, будучи 9-летним мальчиком, он в течение </a:t>
            </a:r>
            <a:r>
              <a:rPr lang="ru-RU" sz="1000" dirty="0" smtClean="0">
                <a:solidFill>
                  <a:srgbClr val="002060"/>
                </a:solidFill>
                <a:latin typeface="Times New Roman" panose="02020603050405020304" pitchFamily="18" charset="0"/>
                <a:cs typeface="Times New Roman" panose="02020603050405020304" pitchFamily="18" charset="0"/>
              </a:rPr>
              <a:t>нескольких </a:t>
            </a:r>
            <a:r>
              <a:rPr lang="ru-RU" sz="1000" dirty="0">
                <a:solidFill>
                  <a:srgbClr val="002060"/>
                </a:solidFill>
                <a:latin typeface="Times New Roman" panose="02020603050405020304" pitchFamily="18" charset="0"/>
                <a:cs typeface="Times New Roman" panose="02020603050405020304" pitchFamily="18" charset="0"/>
              </a:rPr>
              <a:t>дней прятал отца и 5-х матросов Севастопольской флотилии под террасой своего дома. </a:t>
            </a:r>
            <a:r>
              <a:rPr lang="ru-RU" sz="1000" dirty="0" smtClean="0">
                <a:solidFill>
                  <a:srgbClr val="002060"/>
                </a:solidFill>
                <a:latin typeface="Times New Roman" panose="02020603050405020304" pitchFamily="18" charset="0"/>
                <a:cs typeface="Times New Roman" panose="02020603050405020304" pitchFamily="18" charset="0"/>
              </a:rPr>
              <a:t>Он </a:t>
            </a:r>
            <a:r>
              <a:rPr lang="ru-RU" sz="1000" dirty="0">
                <a:solidFill>
                  <a:srgbClr val="002060"/>
                </a:solidFill>
                <a:latin typeface="Times New Roman" panose="02020603050405020304" pitchFamily="18" charset="0"/>
                <a:cs typeface="Times New Roman" panose="02020603050405020304" pitchFamily="18" charset="0"/>
              </a:rPr>
              <a:t>приносил им еду, рассказывал об обстановке в городе, выполнял поручения отца по связи с </a:t>
            </a:r>
            <a:r>
              <a:rPr lang="ru-RU" sz="1000" dirty="0" smtClean="0">
                <a:solidFill>
                  <a:srgbClr val="002060"/>
                </a:solidFill>
                <a:latin typeface="Times New Roman" panose="02020603050405020304" pitchFamily="18" charset="0"/>
                <a:cs typeface="Times New Roman" panose="02020603050405020304" pitchFamily="18" charset="0"/>
              </a:rPr>
              <a:t>товарищами</a:t>
            </a:r>
            <a:r>
              <a:rPr lang="ru-RU" sz="1000" dirty="0">
                <a:solidFill>
                  <a:srgbClr val="002060"/>
                </a:solidFill>
                <a:latin typeface="Times New Roman" panose="02020603050405020304" pitchFamily="18" charset="0"/>
                <a:cs typeface="Times New Roman" panose="02020603050405020304" pitchFamily="18" charset="0"/>
              </a:rPr>
              <a:t>. Когда в городе начались расстрелы, он нашел нужного рыбака, и тот ночью переправил </a:t>
            </a:r>
            <a:r>
              <a:rPr lang="ru-RU" sz="1000" dirty="0" smtClean="0">
                <a:solidFill>
                  <a:srgbClr val="002060"/>
                </a:solidFill>
                <a:latin typeface="Times New Roman" panose="02020603050405020304" pitchFamily="18" charset="0"/>
                <a:cs typeface="Times New Roman" panose="02020603050405020304" pitchFamily="18" charset="0"/>
              </a:rPr>
              <a:t>матросов </a:t>
            </a:r>
            <a:r>
              <a:rPr lang="ru-RU" sz="1000" dirty="0">
                <a:solidFill>
                  <a:srgbClr val="002060"/>
                </a:solidFill>
                <a:latin typeface="Times New Roman" panose="02020603050405020304" pitchFamily="18" charset="0"/>
                <a:cs typeface="Times New Roman" panose="02020603050405020304" pitchFamily="18" charset="0"/>
              </a:rPr>
              <a:t>и Якова Ивановича в Мариуполь. Но там они попали в руки белых. Тогда </a:t>
            </a:r>
            <a:r>
              <a:rPr lang="ru-RU" sz="1000" dirty="0" smtClean="0">
                <a:solidFill>
                  <a:srgbClr val="002060"/>
                </a:solidFill>
                <a:latin typeface="Times New Roman" panose="02020603050405020304" pitchFamily="18" charset="0"/>
                <a:cs typeface="Times New Roman" panose="02020603050405020304" pitchFamily="18" charset="0"/>
              </a:rPr>
              <a:t>подросток Григорий </a:t>
            </a:r>
            <a:r>
              <a:rPr lang="ru-RU" sz="1000" dirty="0">
                <a:solidFill>
                  <a:srgbClr val="002060"/>
                </a:solidFill>
                <a:latin typeface="Times New Roman" panose="02020603050405020304" pitchFamily="18" charset="0"/>
                <a:cs typeface="Times New Roman" panose="02020603050405020304" pitchFamily="18" charset="0"/>
              </a:rPr>
              <a:t>Бахчиванджи тоже переправляется в Мариуполь, и в одной из передач сумел </a:t>
            </a:r>
            <a:r>
              <a:rPr lang="ru-RU" sz="1000" dirty="0" smtClean="0">
                <a:solidFill>
                  <a:srgbClr val="002060"/>
                </a:solidFill>
                <a:latin typeface="Times New Roman" panose="02020603050405020304" pitchFamily="18" charset="0"/>
                <a:cs typeface="Times New Roman" panose="02020603050405020304" pitchFamily="18" charset="0"/>
              </a:rPr>
              <a:t>передать отцу </a:t>
            </a:r>
            <a:r>
              <a:rPr lang="ru-RU" sz="1000" dirty="0">
                <a:solidFill>
                  <a:srgbClr val="002060"/>
                </a:solidFill>
                <a:latin typeface="Times New Roman" panose="02020603050405020304" pitchFamily="18" charset="0"/>
                <a:cs typeface="Times New Roman" panose="02020603050405020304" pitchFamily="18" charset="0"/>
              </a:rPr>
              <a:t>2 ножовки. Выждав время, когда начальник охраны уехал на соседнюю станцию, отец Гриши </a:t>
            </a:r>
            <a:r>
              <a:rPr lang="ru-RU" sz="1000" dirty="0" smtClean="0">
                <a:solidFill>
                  <a:srgbClr val="002060"/>
                </a:solidFill>
                <a:latin typeface="Times New Roman" panose="02020603050405020304" pitchFamily="18" charset="0"/>
                <a:cs typeface="Times New Roman" panose="02020603050405020304" pitchFamily="18" charset="0"/>
              </a:rPr>
              <a:t>с товарищами </a:t>
            </a:r>
            <a:r>
              <a:rPr lang="ru-RU" sz="1000" dirty="0">
                <a:solidFill>
                  <a:srgbClr val="002060"/>
                </a:solidFill>
                <a:latin typeface="Times New Roman" panose="02020603050405020304" pitchFamily="18" charset="0"/>
                <a:cs typeface="Times New Roman" panose="02020603050405020304" pitchFamily="18" charset="0"/>
              </a:rPr>
              <a:t>перепилили тюремную решетку. Побег удался. Таким образом, 9-летний мальчик спас </a:t>
            </a:r>
            <a:r>
              <a:rPr lang="ru-RU" sz="1000" dirty="0" smtClean="0">
                <a:solidFill>
                  <a:srgbClr val="002060"/>
                </a:solidFill>
                <a:latin typeface="Times New Roman" panose="02020603050405020304" pitchFamily="18" charset="0"/>
                <a:cs typeface="Times New Roman" panose="02020603050405020304" pitchFamily="18" charset="0"/>
              </a:rPr>
              <a:t>отца </a:t>
            </a:r>
            <a:r>
              <a:rPr lang="ru-RU" sz="1000" dirty="0">
                <a:solidFill>
                  <a:srgbClr val="002060"/>
                </a:solidFill>
                <a:latin typeface="Times New Roman" panose="02020603050405020304" pitchFamily="18" charset="0"/>
                <a:cs typeface="Times New Roman" panose="02020603050405020304" pitchFamily="18" charset="0"/>
              </a:rPr>
              <a:t>и матросов от неминуемой гибели. 15 мая 1942 г. совершил первый полет на 1-м советском реактивном самолете БИ (БИ-1</a:t>
            </a:r>
            <a:r>
              <a:rPr lang="ru-RU" sz="1000" dirty="0" smtClean="0">
                <a:solidFill>
                  <a:srgbClr val="002060"/>
                </a:solidFill>
                <a:latin typeface="Times New Roman" panose="02020603050405020304" pitchFamily="18" charset="0"/>
                <a:cs typeface="Times New Roman" panose="02020603050405020304" pitchFamily="18" charset="0"/>
              </a:rPr>
              <a:t>). </a:t>
            </a:r>
            <a:r>
              <a:rPr lang="ru-RU" sz="1000" dirty="0">
                <a:solidFill>
                  <a:srgbClr val="002060"/>
                </a:solidFill>
                <a:latin typeface="Times New Roman" panose="02020603050405020304" pitchFamily="18" charset="0"/>
                <a:cs typeface="Times New Roman" panose="02020603050405020304" pitchFamily="18" charset="0"/>
              </a:rPr>
              <a:t>Погиб 27 марта 1943 года при испытаниях третьего экземпляра самолета БИ (БИ-3) – место смерти </a:t>
            </a:r>
          </a:p>
          <a:p>
            <a:pPr algn="just"/>
            <a:r>
              <a:rPr lang="ru-RU" sz="1000" dirty="0">
                <a:solidFill>
                  <a:srgbClr val="002060"/>
                </a:solidFill>
                <a:latin typeface="Times New Roman" panose="02020603050405020304" pitchFamily="18" charset="0"/>
                <a:cs typeface="Times New Roman" panose="02020603050405020304" pitchFamily="18" charset="0"/>
              </a:rPr>
              <a:t>пос. Билимбай Свердловская область.</a:t>
            </a:r>
          </a:p>
          <a:p>
            <a:pPr algn="ctr"/>
            <a:r>
              <a:rPr lang="ru-RU" sz="1000" b="1" u="sng"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Память.</a:t>
            </a:r>
          </a:p>
          <a:p>
            <a:pPr algn="just"/>
            <a:r>
              <a:rPr lang="ru-RU" sz="1000" dirty="0">
                <a:solidFill>
                  <a:srgbClr val="002060"/>
                </a:solidFill>
                <a:latin typeface="Times New Roman" panose="02020603050405020304" pitchFamily="18" charset="0"/>
                <a:cs typeface="Times New Roman" panose="02020603050405020304" pitchFamily="18" charset="0"/>
              </a:rPr>
              <a:t>   Платформа «Бахчиванджи» пригородного сообщения по Ярославской железной дороге.</a:t>
            </a:r>
          </a:p>
          <a:p>
            <a:pPr algn="just"/>
            <a:r>
              <a:rPr lang="ru-RU" sz="1000" dirty="0">
                <a:solidFill>
                  <a:srgbClr val="002060"/>
                </a:solidFill>
                <a:latin typeface="Times New Roman" panose="02020603050405020304" pitchFamily="18" charset="0"/>
                <a:cs typeface="Times New Roman" panose="02020603050405020304" pitchFamily="18" charset="0"/>
              </a:rPr>
              <a:t>  Памятник - мемориал в станице Бриньковской (на родине летчика) и в Кольцово (НИИ ВВС, </a:t>
            </a:r>
            <a:r>
              <a:rPr lang="ru-RU" sz="1000" dirty="0" smtClean="0">
                <a:solidFill>
                  <a:srgbClr val="002060"/>
                </a:solidFill>
                <a:latin typeface="Times New Roman" panose="02020603050405020304" pitchFamily="18" charset="0"/>
                <a:cs typeface="Times New Roman" panose="02020603050405020304" pitchFamily="18" charset="0"/>
              </a:rPr>
              <a:t>Свердловская </a:t>
            </a:r>
            <a:r>
              <a:rPr lang="ru-RU" sz="1000" dirty="0">
                <a:solidFill>
                  <a:srgbClr val="002060"/>
                </a:solidFill>
                <a:latin typeface="Times New Roman" panose="02020603050405020304" pitchFamily="18" charset="0"/>
                <a:cs typeface="Times New Roman" panose="02020603050405020304" pitchFamily="18" charset="0"/>
              </a:rPr>
              <a:t>область), где имя Г.Я.Бахчиванджи присвоено школе.</a:t>
            </a:r>
          </a:p>
          <a:p>
            <a:pPr algn="just"/>
            <a:r>
              <a:rPr lang="ru-RU" sz="1000" dirty="0">
                <a:solidFill>
                  <a:srgbClr val="002060"/>
                </a:solidFill>
                <a:latin typeface="Times New Roman" panose="02020603050405020304" pitchFamily="18" charset="0"/>
                <a:cs typeface="Times New Roman" panose="02020603050405020304" pitchFamily="18" charset="0"/>
              </a:rPr>
              <a:t>  Памятник и мемориальный камень на территории аэропорта Кольцово (город Екатеринбург).</a:t>
            </a:r>
          </a:p>
          <a:p>
            <a:pPr algn="just"/>
            <a:r>
              <a:rPr lang="ru-RU" sz="1000" dirty="0">
                <a:solidFill>
                  <a:srgbClr val="002060"/>
                </a:solidFill>
                <a:latin typeface="Times New Roman" panose="02020603050405020304" pitchFamily="18" charset="0"/>
                <a:cs typeface="Times New Roman" panose="02020603050405020304" pitchFamily="18" charset="0"/>
              </a:rPr>
              <a:t>   Памятник в городе Приморско-Ахтарск.</a:t>
            </a:r>
          </a:p>
          <a:p>
            <a:pPr algn="just"/>
            <a:r>
              <a:rPr lang="ru-RU" sz="1000" dirty="0">
                <a:solidFill>
                  <a:srgbClr val="002060"/>
                </a:solidFill>
                <a:latin typeface="Times New Roman" panose="02020603050405020304" pitchFamily="18" charset="0"/>
                <a:cs typeface="Times New Roman" panose="02020603050405020304" pitchFamily="18" charset="0"/>
              </a:rPr>
              <a:t>   Улица в Мариуполе.</a:t>
            </a:r>
          </a:p>
          <a:p>
            <a:pPr algn="just"/>
            <a:r>
              <a:rPr lang="ru-RU" sz="1000" dirty="0">
                <a:solidFill>
                  <a:srgbClr val="002060"/>
                </a:solidFill>
                <a:latin typeface="Times New Roman" panose="02020603050405020304" pitchFamily="18" charset="0"/>
                <a:cs typeface="Times New Roman" panose="02020603050405020304" pitchFamily="18" charset="0"/>
              </a:rPr>
              <a:t>   Именем Бахчиванджи назван кратер на обратной стороне Луны.  </a:t>
            </a:r>
          </a:p>
          <a:p>
            <a:pPr algn="just"/>
            <a:r>
              <a:rPr lang="ru-RU" sz="1000" dirty="0">
                <a:solidFill>
                  <a:srgbClr val="002060"/>
                </a:solidFill>
                <a:latin typeface="Times New Roman" panose="02020603050405020304" pitchFamily="18" charset="0"/>
                <a:cs typeface="Times New Roman" panose="02020603050405020304" pitchFamily="18" charset="0"/>
              </a:rPr>
              <a:t>   Через много лет после гибели Бахчиванджи, в 1962 году, когда были более подробно изучены </a:t>
            </a:r>
            <a:r>
              <a:rPr lang="ru-RU" sz="1000" dirty="0" smtClean="0">
                <a:solidFill>
                  <a:srgbClr val="002060"/>
                </a:solidFill>
                <a:latin typeface="Times New Roman" panose="02020603050405020304" pitchFamily="18" charset="0"/>
                <a:cs typeface="Times New Roman" panose="02020603050405020304" pitchFamily="18" charset="0"/>
              </a:rPr>
              <a:t>его полеты</a:t>
            </a:r>
            <a:r>
              <a:rPr lang="ru-RU" sz="1000" dirty="0">
                <a:solidFill>
                  <a:srgbClr val="002060"/>
                </a:solidFill>
                <a:latin typeface="Times New Roman" panose="02020603050405020304" pitchFamily="18" charset="0"/>
                <a:cs typeface="Times New Roman" panose="02020603050405020304" pitchFamily="18" charset="0"/>
              </a:rPr>
              <a:t>, встал вопрос о его достойном увековечении памяти летчика, о присвоении ему </a:t>
            </a:r>
            <a:r>
              <a:rPr lang="ru-RU" sz="1000" dirty="0" smtClean="0">
                <a:solidFill>
                  <a:srgbClr val="002060"/>
                </a:solidFill>
                <a:latin typeface="Times New Roman" panose="02020603050405020304" pitchFamily="18" charset="0"/>
                <a:cs typeface="Times New Roman" panose="02020603050405020304" pitchFamily="18" charset="0"/>
              </a:rPr>
              <a:t>звания Героя </a:t>
            </a:r>
            <a:r>
              <a:rPr lang="ru-RU" sz="1000" dirty="0">
                <a:solidFill>
                  <a:srgbClr val="002060"/>
                </a:solidFill>
                <a:latin typeface="Times New Roman" panose="02020603050405020304" pitchFamily="18" charset="0"/>
                <a:cs typeface="Times New Roman" panose="02020603050405020304" pitchFamily="18" charset="0"/>
              </a:rPr>
              <a:t>Советского Союза.</a:t>
            </a:r>
          </a:p>
          <a:p>
            <a:pPr algn="just"/>
            <a:r>
              <a:rPr lang="ru-RU" sz="1000" dirty="0">
                <a:solidFill>
                  <a:srgbClr val="002060"/>
                </a:solidFill>
                <a:latin typeface="Times New Roman" panose="02020603050405020304" pitchFamily="18" charset="0"/>
                <a:cs typeface="Times New Roman" panose="02020603050405020304" pitchFamily="18" charset="0"/>
              </a:rPr>
              <a:t>   28 апреля 1973 года Григорию Яковлевичу Бахчиванджи за мужество и героизм, проявленные</a:t>
            </a:r>
          </a:p>
          <a:p>
            <a:pPr algn="just"/>
            <a:r>
              <a:rPr lang="ru-RU" sz="1000" dirty="0">
                <a:solidFill>
                  <a:srgbClr val="002060"/>
                </a:solidFill>
                <a:latin typeface="Times New Roman" panose="02020603050405020304" pitchFamily="18" charset="0"/>
                <a:cs typeface="Times New Roman" panose="02020603050405020304" pitchFamily="18" charset="0"/>
              </a:rPr>
              <a:t>при освоении новой реактивной техники и в боях с врагами в период Великой Отечественной </a:t>
            </a:r>
            <a:r>
              <a:rPr lang="ru-RU" sz="1000" dirty="0" smtClean="0">
                <a:solidFill>
                  <a:srgbClr val="002060"/>
                </a:solidFill>
                <a:latin typeface="Times New Roman" panose="02020603050405020304" pitchFamily="18" charset="0"/>
                <a:cs typeface="Times New Roman" panose="02020603050405020304" pitchFamily="18" charset="0"/>
              </a:rPr>
              <a:t>войны, было </a:t>
            </a:r>
            <a:r>
              <a:rPr lang="ru-RU" sz="1000" dirty="0">
                <a:solidFill>
                  <a:srgbClr val="002060"/>
                </a:solidFill>
                <a:latin typeface="Times New Roman" panose="02020603050405020304" pitchFamily="18" charset="0"/>
                <a:cs typeface="Times New Roman" panose="02020603050405020304" pitchFamily="18" charset="0"/>
              </a:rPr>
              <a:t>присвоено высокое звание Героя Советского Союза посмертно</a:t>
            </a:r>
            <a:r>
              <a:rPr lang="ru-RU" sz="1000" dirty="0" smtClean="0">
                <a:solidFill>
                  <a:srgbClr val="002060"/>
                </a:solidFill>
                <a:latin typeface="Times New Roman" panose="02020603050405020304" pitchFamily="18" charset="0"/>
                <a:cs typeface="Times New Roman" panose="02020603050405020304" pitchFamily="18" charset="0"/>
              </a:rPr>
              <a:t>. </a:t>
            </a:r>
            <a:r>
              <a:rPr lang="ru-RU" sz="1000" dirty="0">
                <a:solidFill>
                  <a:srgbClr val="002060"/>
                </a:solidFill>
                <a:latin typeface="Times New Roman" panose="02020603050405020304" pitchFamily="18" charset="0"/>
                <a:cs typeface="Times New Roman" panose="02020603050405020304" pitchFamily="18" charset="0"/>
              </a:rPr>
              <a:t>Григорий Бахчиванджи награжден орденами Ленина (дважды) и медалями.</a:t>
            </a:r>
          </a:p>
          <a:p>
            <a:pPr algn="just"/>
            <a:endParaRPr lang="ru-RU" sz="1100" dirty="0">
              <a:solidFill>
                <a:srgbClr val="002060"/>
              </a:solidFill>
              <a:latin typeface="Times New Roman" panose="02020603050405020304" pitchFamily="18" charset="0"/>
              <a:cs typeface="Times New Roman" panose="02020603050405020304" pitchFamily="18" charset="0"/>
            </a:endParaRPr>
          </a:p>
          <a:p>
            <a:pPr algn="just"/>
            <a:endParaRPr lang="ru-RU" sz="1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3887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4320"/>
            <a:ext cx="7674056" cy="1354480"/>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ru-RU" sz="2800" b="1" i="1" dirty="0" smtClean="0">
                <a:solidFill>
                  <a:srgbClr val="002060"/>
                </a:solidFill>
                <a:effectLst/>
                <a:latin typeface="+mn-lt"/>
              </a:rPr>
              <a:t/>
            </a:r>
            <a:br>
              <a:rPr lang="ru-RU" sz="2800" b="1" i="1" dirty="0" smtClean="0">
                <a:solidFill>
                  <a:srgbClr val="002060"/>
                </a:solidFill>
                <a:effectLst/>
                <a:latin typeface="+mn-lt"/>
              </a:rPr>
            </a:br>
            <a:r>
              <a:rPr lang="ru-RU" sz="2800" b="1" i="1" dirty="0" smtClean="0">
                <a:solidFill>
                  <a:srgbClr val="002060"/>
                </a:solidFill>
                <a:effectLst/>
                <a:latin typeface="+mn-lt"/>
              </a:rPr>
              <a:t>БРАТЬЯ -Владимир </a:t>
            </a:r>
            <a:r>
              <a:rPr lang="ru-RU" sz="2800" b="1" i="1" dirty="0">
                <a:solidFill>
                  <a:srgbClr val="002060"/>
                </a:solidFill>
                <a:effectLst/>
                <a:latin typeface="+mn-lt"/>
              </a:rPr>
              <a:t>Константинович и  Константин Константинович </a:t>
            </a:r>
            <a:r>
              <a:rPr lang="ru-RU" sz="2800" b="1" i="1" dirty="0" smtClean="0">
                <a:solidFill>
                  <a:srgbClr val="002060"/>
                </a:solidFill>
                <a:effectLst/>
                <a:latin typeface="+mn-lt"/>
              </a:rPr>
              <a:t>Коккинаки</a:t>
            </a:r>
            <a:r>
              <a:rPr lang="ru-RU" sz="2800" b="1" i="1" dirty="0" smtClean="0">
                <a:effectLst/>
                <a:latin typeface="+mn-lt"/>
              </a:rPr>
              <a:t/>
            </a:r>
            <a:br>
              <a:rPr lang="ru-RU" sz="2800" b="1" i="1" dirty="0" smtClean="0">
                <a:effectLst/>
                <a:latin typeface="+mn-lt"/>
              </a:rPr>
            </a:br>
            <a:r>
              <a:rPr lang="el-GR" sz="2700" b="1" dirty="0">
                <a:solidFill>
                  <a:srgbClr val="C00000"/>
                </a:solidFill>
                <a:effectLst/>
              </a:rPr>
              <a:t>Βλαντίμιρ </a:t>
            </a:r>
            <a:r>
              <a:rPr lang="el-GR" sz="2700" b="1" dirty="0" smtClean="0">
                <a:solidFill>
                  <a:srgbClr val="C00000"/>
                </a:solidFill>
                <a:effectLst/>
              </a:rPr>
              <a:t>Κοκκινάκης</a:t>
            </a:r>
            <a:r>
              <a:rPr lang="ru-RU" sz="2700" b="1" dirty="0" smtClean="0">
                <a:solidFill>
                  <a:srgbClr val="C00000"/>
                </a:solidFill>
                <a:effectLst/>
              </a:rPr>
              <a:t>          </a:t>
            </a:r>
            <a:r>
              <a:rPr lang="el-GR" sz="2700" b="1" dirty="0" smtClean="0">
                <a:solidFill>
                  <a:srgbClr val="C00000"/>
                </a:solidFill>
                <a:effectLst/>
              </a:rPr>
              <a:t>Κωνσταντινος </a:t>
            </a:r>
            <a:r>
              <a:rPr lang="el-GR" sz="2400" b="1" dirty="0" smtClean="0">
                <a:solidFill>
                  <a:srgbClr val="C00000"/>
                </a:solidFill>
                <a:effectLst/>
              </a:rPr>
              <a:t>Κοκκινάκης</a:t>
            </a:r>
            <a:r>
              <a:rPr lang="ru-RU" sz="2400" b="1" dirty="0" smtClean="0">
                <a:solidFill>
                  <a:srgbClr val="C00000"/>
                </a:solidFill>
                <a:effectLst/>
              </a:rPr>
              <a:t/>
            </a:r>
            <a:br>
              <a:rPr lang="ru-RU" sz="2400" b="1" dirty="0" smtClean="0">
                <a:solidFill>
                  <a:srgbClr val="C00000"/>
                </a:solidFill>
                <a:effectLst/>
              </a:rPr>
            </a:br>
            <a:r>
              <a:rPr lang="ru-RU" sz="2400" b="1" dirty="0" smtClean="0">
                <a:solidFill>
                  <a:srgbClr val="002060"/>
                </a:solidFill>
                <a:effectLst/>
              </a:rPr>
              <a:t>(</a:t>
            </a:r>
            <a:r>
              <a:rPr lang="ru-RU" sz="2400" b="1" dirty="0">
                <a:solidFill>
                  <a:srgbClr val="002060"/>
                </a:solidFill>
                <a:effectLst/>
              </a:rPr>
              <a:t>25.06.1904-7.01.1985</a:t>
            </a:r>
            <a:r>
              <a:rPr lang="ru-RU" sz="2400" b="1" dirty="0" smtClean="0">
                <a:solidFill>
                  <a:srgbClr val="002060"/>
                </a:solidFill>
                <a:effectLst/>
              </a:rPr>
              <a:t>)                     </a:t>
            </a:r>
            <a:r>
              <a:rPr lang="ru-RU" sz="2400" b="1" dirty="0">
                <a:solidFill>
                  <a:srgbClr val="002060"/>
                </a:solidFill>
                <a:effectLst/>
              </a:rPr>
              <a:t>(11.03.1910- 4.03.1990)</a:t>
            </a:r>
            <a:r>
              <a:rPr lang="ru-RU" sz="2400" dirty="0">
                <a:effectLst/>
              </a:rPr>
              <a:t/>
            </a:r>
            <a:br>
              <a:rPr lang="ru-RU" sz="2400" dirty="0">
                <a:effectLst/>
              </a:rPr>
            </a:br>
            <a:endParaRPr lang="ru-RU" sz="2800" b="1" i="1" dirty="0">
              <a:effectLst/>
              <a:latin typeface="+mn-lt"/>
            </a:endParaRPr>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1" y="1882947"/>
            <a:ext cx="2618210" cy="385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935940" y="1916832"/>
            <a:ext cx="264909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953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5988" y="109963"/>
            <a:ext cx="5904656" cy="1785104"/>
          </a:xfrm>
          <a:prstGeom prst="rect">
            <a:avLst/>
          </a:prstGeom>
        </p:spPr>
        <p:txBody>
          <a:bodyPr wrap="square">
            <a:spAutoFit/>
          </a:bodyPr>
          <a:lstStyle/>
          <a:p>
            <a:pPr algn="just"/>
            <a:r>
              <a:rPr lang="ru-RU" sz="1000" b="1" i="1" dirty="0">
                <a:solidFill>
                  <a:schemeClr val="accent3">
                    <a:lumMod val="50000"/>
                  </a:schemeClr>
                </a:solidFill>
                <a:latin typeface="Times New Roman" panose="02020603050405020304" pitchFamily="18" charset="0"/>
                <a:cs typeface="Times New Roman" panose="02020603050405020304" pitchFamily="18" charset="0"/>
              </a:rPr>
              <a:t>В 1930-х гг. всеобщими любимцами в Советском Союзе были </a:t>
            </a:r>
            <a:r>
              <a:rPr lang="ru-RU" sz="1000" b="1" i="1" dirty="0" smtClean="0">
                <a:solidFill>
                  <a:schemeClr val="accent3">
                    <a:lumMod val="50000"/>
                  </a:schemeClr>
                </a:solidFill>
                <a:latin typeface="Times New Roman" panose="02020603050405020304" pitchFamily="18" charset="0"/>
                <a:cs typeface="Times New Roman" panose="02020603050405020304" pitchFamily="18" charset="0"/>
              </a:rPr>
              <a:t>стахановцы</a:t>
            </a:r>
            <a:r>
              <a:rPr lang="ru-RU" sz="1000" b="1" i="1" dirty="0">
                <a:solidFill>
                  <a:schemeClr val="accent3">
                    <a:lumMod val="50000"/>
                  </a:schemeClr>
                </a:solidFill>
                <a:latin typeface="Times New Roman" panose="02020603050405020304" pitchFamily="18" charset="0"/>
                <a:cs typeface="Times New Roman" panose="02020603050405020304" pitchFamily="18" charset="0"/>
              </a:rPr>
              <a:t>, кавалеристы, танкисты, спортсмены, но «самыми из </a:t>
            </a:r>
            <a:r>
              <a:rPr lang="ru-RU" sz="1000" b="1" i="1" dirty="0" smtClean="0">
                <a:solidFill>
                  <a:schemeClr val="accent3">
                    <a:lumMod val="50000"/>
                  </a:schemeClr>
                </a:solidFill>
                <a:latin typeface="Times New Roman" panose="02020603050405020304" pitchFamily="18" charset="0"/>
                <a:cs typeface="Times New Roman" panose="02020603050405020304" pitchFamily="18" charset="0"/>
              </a:rPr>
              <a:t>самых</a:t>
            </a:r>
            <a:r>
              <a:rPr lang="ru-RU" sz="1000" b="1" i="1" dirty="0">
                <a:solidFill>
                  <a:schemeClr val="accent3">
                    <a:lumMod val="50000"/>
                  </a:schemeClr>
                </a:solidFill>
                <a:latin typeface="Times New Roman" panose="02020603050405020304" pitchFamily="18" charset="0"/>
                <a:cs typeface="Times New Roman" panose="02020603050405020304" pitchFamily="18" charset="0"/>
              </a:rPr>
              <a:t>» были летчики – «сталинские соколы</a:t>
            </a:r>
            <a:r>
              <a:rPr lang="ru-RU" sz="1000" b="1" i="1" dirty="0" smtClean="0">
                <a:solidFill>
                  <a:schemeClr val="accent3">
                    <a:lumMod val="50000"/>
                  </a:schemeClr>
                </a:solidFill>
                <a:latin typeface="Times New Roman" panose="02020603050405020304" pitchFamily="18" charset="0"/>
                <a:cs typeface="Times New Roman" panose="02020603050405020304" pitchFamily="18" charset="0"/>
              </a:rPr>
              <a:t>». </a:t>
            </a:r>
            <a:r>
              <a:rPr lang="ru-RU" sz="1000" b="1" i="1" dirty="0">
                <a:solidFill>
                  <a:schemeClr val="accent3">
                    <a:lumMod val="50000"/>
                  </a:schemeClr>
                </a:solidFill>
                <a:latin typeface="Times New Roman" panose="02020603050405020304" pitchFamily="18" charset="0"/>
                <a:cs typeface="Times New Roman" panose="02020603050405020304" pitchFamily="18" charset="0"/>
              </a:rPr>
              <a:t>Именно летчики стали первыми Героями Советского Союза, их </a:t>
            </a:r>
            <a:r>
              <a:rPr lang="ru-RU" sz="1000" b="1" i="1" dirty="0" smtClean="0">
                <a:solidFill>
                  <a:schemeClr val="accent3">
                    <a:lumMod val="50000"/>
                  </a:schemeClr>
                </a:solidFill>
                <a:latin typeface="Times New Roman" panose="02020603050405020304" pitchFamily="18" charset="0"/>
                <a:cs typeface="Times New Roman" panose="02020603050405020304" pitchFamily="18" charset="0"/>
              </a:rPr>
              <a:t>Именами  </a:t>
            </a:r>
            <a:r>
              <a:rPr lang="ru-RU" sz="1000" b="1" i="1" dirty="0">
                <a:solidFill>
                  <a:schemeClr val="accent3">
                    <a:lumMod val="50000"/>
                  </a:schemeClr>
                </a:solidFill>
                <a:latin typeface="Times New Roman" panose="02020603050405020304" pitchFamily="18" charset="0"/>
                <a:cs typeface="Times New Roman" panose="02020603050405020304" pitchFamily="18" charset="0"/>
              </a:rPr>
              <a:t>называли школы, улицы, колхозы, заводы, города. </a:t>
            </a:r>
          </a:p>
          <a:p>
            <a:pPr algn="just"/>
            <a:r>
              <a:rPr lang="ru-RU" sz="1000" b="1" i="1" dirty="0" smtClean="0">
                <a:solidFill>
                  <a:schemeClr val="accent3">
                    <a:lumMod val="50000"/>
                  </a:schemeClr>
                </a:solidFill>
                <a:latin typeface="Times New Roman" panose="02020603050405020304" pitchFamily="18" charset="0"/>
                <a:cs typeface="Times New Roman" panose="02020603050405020304" pitchFamily="18" charset="0"/>
              </a:rPr>
              <a:t>    Новороссийцы </a:t>
            </a:r>
            <a:r>
              <a:rPr lang="ru-RU" sz="1000" b="1" i="1" dirty="0">
                <a:solidFill>
                  <a:schemeClr val="accent3">
                    <a:lumMod val="50000"/>
                  </a:schemeClr>
                </a:solidFill>
                <a:latin typeface="Times New Roman" panose="02020603050405020304" pitchFamily="18" charset="0"/>
                <a:cs typeface="Times New Roman" panose="02020603050405020304" pitchFamily="18" charset="0"/>
              </a:rPr>
              <a:t>были горды, что их город взрастил целую плеяду «сталинских соколов», среди  которых глыбой выделялась фигура  Владимира Коккинаки, которому сам товарищ Сталин предрек великое будущее. Был момент, когда прославленный асс был настолько популярен,  что идея переименования Новороссийска в город его имени стала приобретать  вполне зримые контуры.</a:t>
            </a:r>
          </a:p>
          <a:p>
            <a:pPr algn="just"/>
            <a:r>
              <a:rPr lang="ru-RU" sz="1000" b="1" i="1" dirty="0">
                <a:solidFill>
                  <a:schemeClr val="accent3">
                    <a:lumMod val="50000"/>
                  </a:schemeClr>
                </a:solidFill>
                <a:latin typeface="Times New Roman" panose="02020603050405020304" pitchFamily="18" charset="0"/>
                <a:cs typeface="Times New Roman" panose="02020603050405020304" pitchFamily="18" charset="0"/>
              </a:rPr>
              <a:t>К счастью переименование не случилось и, уверен, что легендарный летчик-испытатель дважды Герой Советского Союза ничуть не расстроился по сему поводу. А благодарные новороссийцы продолжают свято хранить память о великом летчике.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516" y="70526"/>
            <a:ext cx="1232040" cy="1808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1819" y="83269"/>
            <a:ext cx="1155179" cy="168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07504" y="1872620"/>
            <a:ext cx="4572000" cy="5178341"/>
          </a:xfrm>
          <a:prstGeom prst="rect">
            <a:avLst/>
          </a:prstGeom>
        </p:spPr>
        <p:txBody>
          <a:bodyPr>
            <a:spAutoFit/>
          </a:bodyPr>
          <a:lstStyle/>
          <a:p>
            <a:pPr algn="ctr"/>
            <a:r>
              <a:rPr lang="ru-RU" sz="1050" dirty="0">
                <a:latin typeface="Times New Roman" panose="02020603050405020304" pitchFamily="18" charset="0"/>
                <a:cs typeface="Times New Roman" panose="02020603050405020304" pitchFamily="18" charset="0"/>
              </a:rPr>
              <a:t> </a:t>
            </a:r>
            <a:r>
              <a:rPr lang="ru-RU" sz="1000" b="1" dirty="0">
                <a:solidFill>
                  <a:srgbClr val="C00000"/>
                </a:solidFill>
                <a:latin typeface="Times New Roman" panose="02020603050405020304" pitchFamily="18" charset="0"/>
                <a:cs typeface="Times New Roman" panose="02020603050405020304" pitchFamily="18" charset="0"/>
              </a:rPr>
              <a:t>Владимир Константинович Коккинаки (25.06.1904-7.01.1985)</a:t>
            </a:r>
          </a:p>
          <a:p>
            <a:pPr algn="just"/>
            <a:r>
              <a:rPr lang="ru-RU" sz="1000" b="1" dirty="0">
                <a:solidFill>
                  <a:srgbClr val="002060"/>
                </a:solidFill>
                <a:latin typeface="Times New Roman" panose="02020603050405020304" pitchFamily="18" charset="0"/>
                <a:cs typeface="Times New Roman" panose="02020603050405020304" pitchFamily="18" charset="0"/>
              </a:rPr>
              <a:t>Дважды Герой Советского Союза (1938, 1957), Лауреат Ленинской Премии (1960), Президент ФАИ (Международной авиационной федерации), родился 12 (25) июня 1904 года в городе Новороссийск ныне Краснодарский край. Русский (из обрусевших греков).</a:t>
            </a:r>
          </a:p>
          <a:p>
            <a:pPr algn="just"/>
            <a:r>
              <a:rPr lang="ru-RU" sz="1000" b="1" dirty="0">
                <a:solidFill>
                  <a:srgbClr val="002060"/>
                </a:solidFill>
                <a:latin typeface="Times New Roman" panose="02020603050405020304" pitchFamily="18" charset="0"/>
                <a:cs typeface="Times New Roman" panose="02020603050405020304" pitchFamily="18" charset="0"/>
              </a:rPr>
              <a:t>   В армии с декабря 1925 года. До июля 1927 года служил в пехоте.</a:t>
            </a:r>
          </a:p>
          <a:p>
            <a:pPr algn="just"/>
            <a:r>
              <a:rPr lang="ru-RU" sz="1000" b="1" dirty="0">
                <a:solidFill>
                  <a:srgbClr val="002060"/>
                </a:solidFill>
                <a:latin typeface="Times New Roman" panose="02020603050405020304" pitchFamily="18" charset="0"/>
                <a:cs typeface="Times New Roman" panose="02020603050405020304" pitchFamily="18" charset="0"/>
              </a:rPr>
              <a:t>В 1928 году окончил Ленинградскую воено-теоретическую школу ВВС. В 1930 году – Борисоглебскую военную авиационную школу летчиков. Служил в строевых частях ВВС (Московский военный округ). В апреле-декабре 1931 года – летчик-инструктор Ленинградской теоретической школы ВВС. В 1932-1935 гг. – летчик-испытатель научно-испытательного института ВВС, провел государственные испытания ряда самолетов-истребителей, занимался высотными полетами. Установил 22 мировых рекорда. 21 ноября 1935 года на одномоторном самолете поднялся на высоту 14575 м. Совершил ряд скоростных перелетов Москва-Владивосток (совместно с А.М.Бряндинским), Москва – о. Мискоу (совместно с М.Х.Гордиенко). В 1935-1965 гг. работал летчиком-испытателем в ОКБ С.В.Ильюшина.</a:t>
            </a:r>
          </a:p>
          <a:p>
            <a:pPr algn="just"/>
            <a:r>
              <a:rPr lang="ru-RU" sz="1000" b="1" dirty="0">
                <a:solidFill>
                  <a:srgbClr val="002060"/>
                </a:solidFill>
                <a:latin typeface="Times New Roman" panose="02020603050405020304" pitchFamily="18" charset="0"/>
                <a:cs typeface="Times New Roman" panose="02020603050405020304" pitchFamily="18" charset="0"/>
              </a:rPr>
              <a:t>   Им установлено 14 мировых рекордов высоты и скорости полета, проведены испытания штурмовиков ИЛ-2, ИЛ-10, бомбардировщика ИЛ-4.</a:t>
            </a:r>
          </a:p>
          <a:p>
            <a:pPr algn="just"/>
            <a:r>
              <a:rPr lang="ru-RU" sz="1000" b="1" dirty="0">
                <a:solidFill>
                  <a:srgbClr val="002060"/>
                </a:solidFill>
                <a:latin typeface="Times New Roman" panose="02020603050405020304" pitchFamily="18" charset="0"/>
                <a:cs typeface="Times New Roman" panose="02020603050405020304" pitchFamily="18" charset="0"/>
              </a:rPr>
              <a:t>   В годы Великой Отечественной войны совмещал работу летчика-испытателя, начальника главной инспекции Наркомата авиационной промышленности и руководителя ЛИС. В послевоенный период испытывал военные и гражданские самолеты. Отмечен золотой медалью ФАИ, ожерельем с брильянтами «Роза ветров».</a:t>
            </a:r>
          </a:p>
          <a:p>
            <a:pPr algn="just"/>
            <a:r>
              <a:rPr lang="ru-RU" sz="1000" b="1" dirty="0">
                <a:solidFill>
                  <a:srgbClr val="002060"/>
                </a:solidFill>
                <a:latin typeface="Times New Roman" panose="02020603050405020304" pitchFamily="18" charset="0"/>
                <a:cs typeface="Times New Roman" panose="02020603050405020304" pitchFamily="18" charset="0"/>
              </a:rPr>
              <a:t>   Если имя человека попадает в уста народа, которыми, как известно, всегда глаголет истина, то это является самым верным признаком проявлением любви народной! «…Если надо, Коккинаки долетит до Нагасаки» (народное творчество).</a:t>
            </a:r>
          </a:p>
          <a:p>
            <a:pPr algn="just"/>
            <a:r>
              <a:rPr lang="ru-RU" sz="1000" b="1" dirty="0">
                <a:solidFill>
                  <a:srgbClr val="002060"/>
                </a:solidFill>
                <a:latin typeface="Times New Roman" panose="02020603050405020304" pitchFamily="18" charset="0"/>
                <a:cs typeface="Times New Roman" panose="02020603050405020304" pitchFamily="18" charset="0"/>
              </a:rPr>
              <a:t>  Легендарный летчик-испытатель был награжден 6 орденами Ленина, 4 орденами Красной Звезды, орденом Октябрьской революции, Отечественной войны 1 и 2 ст. В.К. Коккинаки не стало 7  января 1985 года.</a:t>
            </a:r>
          </a:p>
        </p:txBody>
      </p:sp>
      <p:sp>
        <p:nvSpPr>
          <p:cNvPr id="4" name="Прямоугольник 3"/>
          <p:cNvSpPr/>
          <p:nvPr/>
        </p:nvSpPr>
        <p:spPr>
          <a:xfrm>
            <a:off x="4618333" y="1864971"/>
            <a:ext cx="4572000" cy="4708981"/>
          </a:xfrm>
          <a:prstGeom prst="rect">
            <a:avLst/>
          </a:prstGeom>
        </p:spPr>
        <p:txBody>
          <a:bodyPr>
            <a:spAutoFit/>
          </a:bodyPr>
          <a:lstStyle/>
          <a:p>
            <a:r>
              <a:rPr lang="ru-RU" sz="1000" b="1" dirty="0">
                <a:solidFill>
                  <a:srgbClr val="C00000"/>
                </a:solidFill>
                <a:latin typeface="Times New Roman" panose="02020603050405020304" pitchFamily="18" charset="0"/>
                <a:cs typeface="Times New Roman" panose="02020603050405020304" pitchFamily="18" charset="0"/>
              </a:rPr>
              <a:t>Константин Константинович </a:t>
            </a:r>
            <a:r>
              <a:rPr lang="ru-RU" sz="1000" b="1" dirty="0" smtClean="0">
                <a:solidFill>
                  <a:srgbClr val="C00000"/>
                </a:solidFill>
                <a:latin typeface="Times New Roman" panose="02020603050405020304" pitchFamily="18" charset="0"/>
                <a:cs typeface="Times New Roman" panose="02020603050405020304" pitchFamily="18" charset="0"/>
              </a:rPr>
              <a:t>Коккинаки (11.03.1910- </a:t>
            </a:r>
            <a:r>
              <a:rPr lang="ru-RU" sz="1000" b="1" dirty="0">
                <a:solidFill>
                  <a:srgbClr val="C00000"/>
                </a:solidFill>
                <a:latin typeface="Times New Roman" panose="02020603050405020304" pitchFamily="18" charset="0"/>
                <a:cs typeface="Times New Roman" panose="02020603050405020304" pitchFamily="18" charset="0"/>
              </a:rPr>
              <a:t>4.03.1990)</a:t>
            </a:r>
          </a:p>
          <a:p>
            <a:pPr algn="just"/>
            <a:r>
              <a:rPr lang="ru-RU" sz="1000" b="1" dirty="0">
                <a:solidFill>
                  <a:srgbClr val="002060"/>
                </a:solidFill>
                <a:latin typeface="Times New Roman" panose="02020603050405020304" pitchFamily="18" charset="0"/>
                <a:cs typeface="Times New Roman" panose="02020603050405020304" pitchFamily="18" charset="0"/>
              </a:rPr>
              <a:t>   Герой Советского </a:t>
            </a:r>
            <a:r>
              <a:rPr lang="ru-RU" sz="1000" b="1" dirty="0" smtClean="0">
                <a:solidFill>
                  <a:srgbClr val="002060"/>
                </a:solidFill>
                <a:latin typeface="Times New Roman" panose="02020603050405020304" pitchFamily="18" charset="0"/>
                <a:cs typeface="Times New Roman" panose="02020603050405020304" pitchFamily="18" charset="0"/>
              </a:rPr>
              <a:t>Союза.Звание </a:t>
            </a:r>
            <a:r>
              <a:rPr lang="ru-RU" sz="1000" b="1" dirty="0">
                <a:solidFill>
                  <a:srgbClr val="002060"/>
                </a:solidFill>
                <a:latin typeface="Times New Roman" panose="02020603050405020304" pitchFamily="18" charset="0"/>
                <a:cs typeface="Times New Roman" panose="02020603050405020304" pitchFamily="18" charset="0"/>
              </a:rPr>
              <a:t>Героя присвоено в 1964 году за большие заслуги в деле испытания новой авиационной техники и проявленное при этом мужество.</a:t>
            </a:r>
          </a:p>
          <a:p>
            <a:pPr algn="just"/>
            <a:r>
              <a:rPr lang="ru-RU" sz="1000" b="1" dirty="0">
                <a:solidFill>
                  <a:srgbClr val="002060"/>
                </a:solidFill>
                <a:latin typeface="Times New Roman" panose="02020603050405020304" pitchFamily="18" charset="0"/>
                <a:cs typeface="Times New Roman" panose="02020603050405020304" pitchFamily="18" charset="0"/>
              </a:rPr>
              <a:t>Заслуженный летчик-испытатель СССР, полковник.</a:t>
            </a:r>
          </a:p>
          <a:p>
            <a:pPr algn="just"/>
            <a:r>
              <a:rPr lang="ru-RU" sz="1000" b="1" dirty="0">
                <a:solidFill>
                  <a:srgbClr val="002060"/>
                </a:solidFill>
                <a:latin typeface="Times New Roman" panose="02020603050405020304" pitchFamily="18" charset="0"/>
                <a:cs typeface="Times New Roman" panose="02020603050405020304" pitchFamily="18" charset="0"/>
              </a:rPr>
              <a:t>В Красной Армии с 1930 года. В 1932 году окончил Сталинградскую военную школу летчиков. В 1936-1939 гг. – летчик-испытатель военной приемки авиазавода №1 (МАПО). С 1939 года на летно-испытательной работе.</a:t>
            </a:r>
          </a:p>
          <a:p>
            <a:pPr algn="just"/>
            <a:r>
              <a:rPr lang="ru-RU" sz="1000" b="1" dirty="0">
                <a:solidFill>
                  <a:srgbClr val="002060"/>
                </a:solidFill>
                <a:latin typeface="Times New Roman" panose="02020603050405020304" pitchFamily="18" charset="0"/>
                <a:cs typeface="Times New Roman" panose="02020603050405020304" pitchFamily="18" charset="0"/>
              </a:rPr>
              <a:t>   Участник Великой Отечественной войны. С начала Великой Отечественной войны становится заместителем командира 401-го истребительного полка особого назначения Западного фронта, сформированного из летчиков-испытателей. Сбил лично в воздушных боях 3 и в группе – 4 самолета противника.</a:t>
            </a:r>
          </a:p>
          <a:p>
            <a:pPr algn="just"/>
            <a:r>
              <a:rPr lang="ru-RU" sz="1000" b="1" dirty="0">
                <a:solidFill>
                  <a:srgbClr val="002060"/>
                </a:solidFill>
                <a:latin typeface="Times New Roman" panose="02020603050405020304" pitchFamily="18" charset="0"/>
                <a:cs typeface="Times New Roman" panose="02020603050405020304" pitchFamily="18" charset="0"/>
              </a:rPr>
              <a:t> </a:t>
            </a:r>
          </a:p>
          <a:p>
            <a:pPr algn="just"/>
            <a:r>
              <a:rPr lang="ru-RU" sz="1000" b="1" dirty="0">
                <a:solidFill>
                  <a:srgbClr val="002060"/>
                </a:solidFill>
                <a:latin typeface="Times New Roman" panose="02020603050405020304" pitchFamily="18" charset="0"/>
                <a:cs typeface="Times New Roman" panose="02020603050405020304" pitchFamily="18" charset="0"/>
              </a:rPr>
              <a:t>В 1942-1950 гг. – летчик-испытатель авиазавода №30 (МАПО)</a:t>
            </a:r>
          </a:p>
          <a:p>
            <a:pPr algn="just"/>
            <a:r>
              <a:rPr lang="ru-RU" sz="1000" b="1" dirty="0">
                <a:solidFill>
                  <a:srgbClr val="002060"/>
                </a:solidFill>
                <a:latin typeface="Times New Roman" panose="02020603050405020304" pitchFamily="18" charset="0"/>
                <a:cs typeface="Times New Roman" panose="02020603050405020304" pitchFamily="18" charset="0"/>
              </a:rPr>
              <a:t>С 1950 г. полковник К.К.Коккинаки в запасе.</a:t>
            </a:r>
          </a:p>
          <a:p>
            <a:pPr algn="just"/>
            <a:r>
              <a:rPr lang="ru-RU" sz="1000" b="1" dirty="0">
                <a:solidFill>
                  <a:srgbClr val="002060"/>
                </a:solidFill>
                <a:latin typeface="Times New Roman" panose="02020603050405020304" pitchFamily="18" charset="0"/>
                <a:cs typeface="Times New Roman" panose="02020603050405020304" pitchFamily="18" charset="0"/>
              </a:rPr>
              <a:t>В 1951-1964 гг. – на летно-испытательной работе в ОКБ А.И.Микояна.</a:t>
            </a:r>
          </a:p>
          <a:p>
            <a:pPr algn="just"/>
            <a:r>
              <a:rPr lang="ru-RU" sz="1000" b="1" dirty="0">
                <a:solidFill>
                  <a:srgbClr val="002060"/>
                </a:solidFill>
                <a:latin typeface="Times New Roman" panose="02020603050405020304" pitchFamily="18" charset="0"/>
                <a:cs typeface="Times New Roman" panose="02020603050405020304" pitchFamily="18" charset="0"/>
              </a:rPr>
              <a:t>Летчик-испытатель К.Коккинаки испытывал десятки новых конструкций самолетов.</a:t>
            </a:r>
          </a:p>
          <a:p>
            <a:pPr algn="just"/>
            <a:r>
              <a:rPr lang="ru-RU" sz="1000" b="1" dirty="0">
                <a:solidFill>
                  <a:srgbClr val="002060"/>
                </a:solidFill>
                <a:latin typeface="Times New Roman" panose="02020603050405020304" pitchFamily="18" charset="0"/>
                <a:cs typeface="Times New Roman" panose="02020603050405020304" pitchFamily="18" charset="0"/>
              </a:rPr>
              <a:t>В 1960 г. установил абсолютный рекорд скорости.</a:t>
            </a:r>
          </a:p>
          <a:p>
            <a:pPr algn="just"/>
            <a:r>
              <a:rPr lang="ru-RU" sz="1000" b="1" dirty="0">
                <a:solidFill>
                  <a:srgbClr val="002060"/>
                </a:solidFill>
                <a:latin typeface="Times New Roman" panose="02020603050405020304" pitchFamily="18" charset="0"/>
                <a:cs typeface="Times New Roman" panose="02020603050405020304" pitchFamily="18" charset="0"/>
              </a:rPr>
              <a:t>В 1963 году К.Коккинаки становится «Заслуженным летчиком-испытателем СССР».</a:t>
            </a:r>
          </a:p>
          <a:p>
            <a:pPr algn="just"/>
            <a:r>
              <a:rPr lang="ru-RU" sz="1000" b="1" dirty="0">
                <a:solidFill>
                  <a:srgbClr val="002060"/>
                </a:solidFill>
                <a:latin typeface="Times New Roman" panose="02020603050405020304" pitchFamily="18" charset="0"/>
                <a:cs typeface="Times New Roman" panose="02020603050405020304" pitchFamily="18" charset="0"/>
              </a:rPr>
              <a:t>   В 1964-1965 гг. – летчик транспортного отряда ОКБ имени Микояна. Награжден 3 орденами Ленина, 2 орденами Красной Знамени, 3 орденами Отечественной войны 1-й степени, 2-мя орденами Красной Звезды, орденом Дружбы Народов, медалями, иностранными наградами. Удостоен медали де Лаво (1961).</a:t>
            </a:r>
          </a:p>
          <a:p>
            <a:pPr algn="just"/>
            <a:r>
              <a:rPr lang="ru-RU" sz="1000" b="1" dirty="0">
                <a:solidFill>
                  <a:srgbClr val="002060"/>
                </a:solidFill>
                <a:latin typeface="Times New Roman" panose="02020603050405020304" pitchFamily="18" charset="0"/>
                <a:cs typeface="Times New Roman" panose="02020603050405020304" pitchFamily="18" charset="0"/>
              </a:rPr>
              <a:t>К.К.Коккинаки умер 4 марта 1990 года.</a:t>
            </a:r>
          </a:p>
        </p:txBody>
      </p:sp>
    </p:spTree>
    <p:extLst>
      <p:ext uri="{BB962C8B-B14F-4D97-AF65-F5344CB8AC3E}">
        <p14:creationId xmlns:p14="http://schemas.microsoft.com/office/powerpoint/2010/main" val="4060142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l-GR" b="1" i="1" dirty="0" smtClean="0">
                <a:solidFill>
                  <a:srgbClr val="002060"/>
                </a:solidFill>
                <a:effectLst>
                  <a:outerShdw blurRad="38100" dist="38100" dir="2700000" algn="tl">
                    <a:srgbClr val="000000">
                      <a:alpha val="43137"/>
                    </a:srgbClr>
                  </a:outerShdw>
                </a:effectLst>
                <a:latin typeface="Corbel" panose="020B0503020204020204" pitchFamily="34" charset="0"/>
              </a:rPr>
              <a:t/>
            </a:r>
            <a:br>
              <a:rPr lang="el-GR" b="1" i="1" dirty="0" smtClean="0">
                <a:solidFill>
                  <a:srgbClr val="002060"/>
                </a:solidFill>
                <a:effectLst>
                  <a:outerShdw blurRad="38100" dist="38100" dir="2700000" algn="tl">
                    <a:srgbClr val="000000">
                      <a:alpha val="43137"/>
                    </a:srgbClr>
                  </a:outerShdw>
                </a:effectLst>
                <a:latin typeface="Corbel" panose="020B0503020204020204" pitchFamily="34" charset="0"/>
              </a:rPr>
            </a:br>
            <a:r>
              <a:rPr lang="el-GR" b="1" i="1" dirty="0">
                <a:solidFill>
                  <a:srgbClr val="002060"/>
                </a:solidFill>
                <a:effectLst>
                  <a:outerShdw blurRad="38100" dist="38100" dir="2700000" algn="tl">
                    <a:srgbClr val="000000">
                      <a:alpha val="43137"/>
                    </a:srgbClr>
                  </a:outerShdw>
                </a:effectLst>
                <a:latin typeface="Corbel" panose="020B0503020204020204" pitchFamily="34" charset="0"/>
              </a:rPr>
              <a:t/>
            </a:r>
            <a:br>
              <a:rPr lang="el-GR" b="1" i="1" dirty="0">
                <a:solidFill>
                  <a:srgbClr val="002060"/>
                </a:solidFill>
                <a:effectLst>
                  <a:outerShdw blurRad="38100" dist="38100" dir="2700000" algn="tl">
                    <a:srgbClr val="000000">
                      <a:alpha val="43137"/>
                    </a:srgbClr>
                  </a:outerShdw>
                </a:effectLst>
                <a:latin typeface="Corbel" panose="020B0503020204020204" pitchFamily="34" charset="0"/>
              </a:rPr>
            </a:br>
            <a:r>
              <a:rPr lang="en-US" b="1" i="1" dirty="0" err="1" smtClean="0">
                <a:solidFill>
                  <a:srgbClr val="002060"/>
                </a:solidFill>
                <a:effectLst>
                  <a:outerShdw blurRad="38100" dist="38100" dir="2700000" algn="tl">
                    <a:srgbClr val="000000">
                      <a:alpha val="43137"/>
                    </a:srgbClr>
                  </a:outerShdw>
                </a:effectLst>
                <a:latin typeface="Corbel" panose="020B0503020204020204" pitchFamily="34" charset="0"/>
              </a:rPr>
              <a:t>Вураки</a:t>
            </a:r>
            <a:r>
              <a:rPr lang="en-US" b="1" i="1" dirty="0" smtClean="0">
                <a:solidFill>
                  <a:srgbClr val="002060"/>
                </a:solidFill>
                <a:effectLst>
                  <a:outerShdw blurRad="38100" dist="38100" dir="2700000" algn="tl">
                    <a:srgbClr val="000000">
                      <a:alpha val="43137"/>
                    </a:srgbClr>
                  </a:outerShdw>
                </a:effectLst>
                <a:latin typeface="Corbel" panose="020B0503020204020204" pitchFamily="34" charset="0"/>
              </a:rPr>
              <a:t> </a:t>
            </a:r>
            <a:r>
              <a:rPr lang="en-US" b="1" i="1" dirty="0" err="1">
                <a:solidFill>
                  <a:srgbClr val="002060"/>
                </a:solidFill>
                <a:effectLst>
                  <a:outerShdw blurRad="38100" dist="38100" dir="2700000" algn="tl">
                    <a:srgbClr val="000000">
                      <a:alpha val="43137"/>
                    </a:srgbClr>
                  </a:outerShdw>
                </a:effectLst>
                <a:latin typeface="Corbel" panose="020B0503020204020204" pitchFamily="34" charset="0"/>
              </a:rPr>
              <a:t>Андрей</a:t>
            </a:r>
            <a:r>
              <a:rPr lang="en-US" b="1" i="1" dirty="0">
                <a:solidFill>
                  <a:srgbClr val="002060"/>
                </a:solidFill>
                <a:effectLst>
                  <a:outerShdw blurRad="38100" dist="38100" dir="2700000" algn="tl">
                    <a:srgbClr val="000000">
                      <a:alpha val="43137"/>
                    </a:srgbClr>
                  </a:outerShdw>
                </a:effectLst>
                <a:latin typeface="Corbel" panose="020B0503020204020204" pitchFamily="34" charset="0"/>
              </a:rPr>
              <a:t> </a:t>
            </a:r>
            <a:r>
              <a:rPr lang="en-US" b="1" i="1" dirty="0" err="1">
                <a:solidFill>
                  <a:srgbClr val="002060"/>
                </a:solidFill>
                <a:effectLst>
                  <a:outerShdw blurRad="38100" dist="38100" dir="2700000" algn="tl">
                    <a:srgbClr val="000000">
                      <a:alpha val="43137"/>
                    </a:srgbClr>
                  </a:outerShdw>
                </a:effectLst>
                <a:latin typeface="Corbel" panose="020B0503020204020204" pitchFamily="34" charset="0"/>
              </a:rPr>
              <a:t>Фёдорович</a:t>
            </a:r>
            <a:r>
              <a:rPr lang="el-GR" b="1" i="1" dirty="0">
                <a:solidFill>
                  <a:srgbClr val="002060"/>
                </a:solidFill>
                <a:effectLst>
                  <a:outerShdw blurRad="38100" dist="38100" dir="2700000" algn="tl">
                    <a:srgbClr val="000000">
                      <a:alpha val="43137"/>
                    </a:srgbClr>
                  </a:outerShdw>
                </a:effectLst>
                <a:latin typeface="Corbel" panose="020B0503020204020204" pitchFamily="34" charset="0"/>
              </a:rPr>
              <a:t> </a:t>
            </a:r>
            <a:r>
              <a:rPr lang="el-GR" b="1" i="1" dirty="0" smtClean="0">
                <a:solidFill>
                  <a:srgbClr val="002060"/>
                </a:solidFill>
                <a:effectLst>
                  <a:outerShdw blurRad="38100" dist="38100" dir="2700000" algn="tl">
                    <a:srgbClr val="000000">
                      <a:alpha val="43137"/>
                    </a:srgbClr>
                  </a:outerShdw>
                </a:effectLst>
                <a:latin typeface="Corbel" panose="020B0503020204020204" pitchFamily="34" charset="0"/>
              </a:rPr>
              <a:t> </a:t>
            </a:r>
            <a:r>
              <a:rPr lang="el-GR" b="1" i="1" cap="all" dirty="0">
                <a:solidFill>
                  <a:srgbClr val="C00000"/>
                </a:solidFill>
                <a:effectLst>
                  <a:outerShdw blurRad="38100" dist="38100" dir="2700000" algn="tl">
                    <a:srgbClr val="000000">
                      <a:alpha val="43137"/>
                    </a:srgbClr>
                  </a:outerShdw>
                </a:effectLst>
                <a:latin typeface="Corbel" panose="020B0503020204020204" pitchFamily="34" charset="0"/>
              </a:rPr>
              <a:t>ΑντΡΕΪ </a:t>
            </a:r>
            <a:r>
              <a:rPr lang="el-GR" b="1" i="1" cap="all" dirty="0" smtClean="0">
                <a:solidFill>
                  <a:srgbClr val="C00000"/>
                </a:solidFill>
                <a:effectLst>
                  <a:outerShdw blurRad="38100" dist="38100" dir="2700000" algn="tl">
                    <a:srgbClr val="000000">
                      <a:alpha val="43137"/>
                    </a:srgbClr>
                  </a:outerShdw>
                </a:effectLst>
                <a:latin typeface="Corbel" panose="020B0503020204020204" pitchFamily="34" charset="0"/>
              </a:rPr>
              <a:t>ΒΟΥΡΑΚΗΣ</a:t>
            </a:r>
            <a:r>
              <a:rPr lang="el-GR" b="1" i="1" cap="all" dirty="0" smtClean="0">
                <a:effectLst>
                  <a:outerShdw blurRad="38100" dist="38100" dir="2700000" algn="tl">
                    <a:srgbClr val="000000">
                      <a:alpha val="43137"/>
                    </a:srgbClr>
                  </a:outerShdw>
                </a:effectLst>
                <a:latin typeface="Corbel" panose="020B0503020204020204" pitchFamily="34" charset="0"/>
              </a:rPr>
              <a:t/>
            </a:r>
            <a:br>
              <a:rPr lang="el-GR" b="1" i="1" cap="all" dirty="0" smtClean="0">
                <a:effectLst>
                  <a:outerShdw blurRad="38100" dist="38100" dir="2700000" algn="tl">
                    <a:srgbClr val="000000">
                      <a:alpha val="43137"/>
                    </a:srgbClr>
                  </a:outerShdw>
                </a:effectLst>
                <a:latin typeface="Corbel" panose="020B0503020204020204" pitchFamily="34" charset="0"/>
              </a:rPr>
            </a:br>
            <a:r>
              <a:rPr lang="ru-RU" i="1" dirty="0" smtClean="0">
                <a:solidFill>
                  <a:srgbClr val="002060"/>
                </a:solidFill>
                <a:effectLst/>
              </a:rPr>
              <a:t>13.12.1922-10.12.2008</a:t>
            </a:r>
            <a:r>
              <a:rPr lang="ru-RU" dirty="0">
                <a:effectLst/>
              </a:rPr>
              <a:t/>
            </a:r>
            <a:br>
              <a:rPr lang="ru-RU" dirty="0">
                <a:effectLst/>
              </a:rPr>
            </a:br>
            <a:endParaRPr lang="ru-RU" i="1" dirty="0">
              <a:effectLst>
                <a:outerShdw blurRad="38100" dist="38100" dir="2700000" algn="tl">
                  <a:srgbClr val="000000">
                    <a:alpha val="43137"/>
                  </a:srgbClr>
                </a:outerShdw>
              </a:effectLst>
              <a:latin typeface="Corbel" panose="020B0503020204020204" pitchFamily="34" charset="0"/>
            </a:endParaRPr>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475656" y="2420888"/>
            <a:ext cx="2380705" cy="3494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09864" y="2492896"/>
            <a:ext cx="459218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93800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300470"/>
            <a:ext cx="6084168" cy="1615827"/>
          </a:xfrm>
          <a:prstGeom prst="rect">
            <a:avLst/>
          </a:prstGeom>
        </p:spPr>
        <p:txBody>
          <a:bodyPr wrap="square">
            <a:spAutoFit/>
          </a:bodyPr>
          <a:lstStyle/>
          <a:p>
            <a:pPr algn="ctr"/>
            <a:r>
              <a:rPr lang="ru-RU" sz="1100" b="1" i="1" dirty="0">
                <a:solidFill>
                  <a:srgbClr val="002060"/>
                </a:solidFill>
                <a:latin typeface="Times New Roman" panose="02020603050405020304" pitchFamily="18" charset="0"/>
                <a:cs typeface="Times New Roman" panose="02020603050405020304" pitchFamily="18" charset="0"/>
              </a:rPr>
              <a:t>Вураки Андрей </a:t>
            </a:r>
            <a:r>
              <a:rPr lang="ru-RU" sz="1100" b="1" i="1" dirty="0" smtClean="0">
                <a:solidFill>
                  <a:srgbClr val="002060"/>
                </a:solidFill>
                <a:latin typeface="Times New Roman" panose="02020603050405020304" pitchFamily="18" charset="0"/>
                <a:cs typeface="Times New Roman" panose="02020603050405020304" pitchFamily="18" charset="0"/>
              </a:rPr>
              <a:t>Федорович (13.12.1922-10.12.2008</a:t>
            </a:r>
            <a:r>
              <a:rPr lang="ru-RU" sz="1100" b="1" i="1" dirty="0">
                <a:solidFill>
                  <a:srgbClr val="002060"/>
                </a:solidFill>
                <a:latin typeface="Times New Roman" panose="02020603050405020304" pitchFamily="18" charset="0"/>
                <a:cs typeface="Times New Roman" panose="02020603050405020304" pitchFamily="18" charset="0"/>
              </a:rPr>
              <a:t>)</a:t>
            </a:r>
          </a:p>
          <a:p>
            <a:pPr algn="just"/>
            <a:r>
              <a:rPr lang="ru-RU" sz="1100" b="1" i="1" dirty="0">
                <a:solidFill>
                  <a:schemeClr val="accent3">
                    <a:lumMod val="50000"/>
                  </a:schemeClr>
                </a:solidFill>
                <a:latin typeface="Times New Roman" panose="02020603050405020304" pitchFamily="18" charset="0"/>
                <a:cs typeface="Times New Roman" panose="02020603050405020304" pitchFamily="18" charset="0"/>
              </a:rPr>
              <a:t>   Представлялся к званию Героя Советского Союза </a:t>
            </a:r>
            <a:r>
              <a:rPr lang="ru-RU" sz="1100" b="1" i="1" dirty="0" smtClean="0">
                <a:solidFill>
                  <a:schemeClr val="accent3">
                    <a:lumMod val="50000"/>
                  </a:schemeClr>
                </a:solidFill>
                <a:latin typeface="Times New Roman" panose="02020603050405020304" pitchFamily="18" charset="0"/>
                <a:cs typeface="Times New Roman" panose="02020603050405020304" pitchFamily="18" charset="0"/>
              </a:rPr>
              <a:t>за проявленные </a:t>
            </a:r>
            <a:r>
              <a:rPr lang="ru-RU" sz="1100" b="1" i="1" dirty="0">
                <a:solidFill>
                  <a:schemeClr val="accent3">
                    <a:lumMod val="50000"/>
                  </a:schemeClr>
                </a:solidFill>
                <a:latin typeface="Times New Roman" panose="02020603050405020304" pitchFamily="18" charset="0"/>
                <a:cs typeface="Times New Roman" panose="02020603050405020304" pitchFamily="18" charset="0"/>
              </a:rPr>
              <a:t>мужество и героизм, умелое командование </a:t>
            </a:r>
            <a:r>
              <a:rPr lang="ru-RU" sz="1100" b="1" i="1" dirty="0" smtClean="0">
                <a:solidFill>
                  <a:schemeClr val="accent3">
                    <a:lumMod val="50000"/>
                  </a:schemeClr>
                </a:solidFill>
                <a:latin typeface="Times New Roman" panose="02020603050405020304" pitchFamily="18" charset="0"/>
                <a:cs typeface="Times New Roman" panose="02020603050405020304" pitchFamily="18" charset="0"/>
              </a:rPr>
              <a:t>вверенной </a:t>
            </a:r>
            <a:r>
              <a:rPr lang="ru-RU" sz="1100" b="1" i="1" dirty="0">
                <a:solidFill>
                  <a:schemeClr val="accent3">
                    <a:lumMod val="50000"/>
                  </a:schemeClr>
                </a:solidFill>
                <a:latin typeface="Times New Roman" panose="02020603050405020304" pitchFamily="18" charset="0"/>
                <a:cs typeface="Times New Roman" panose="02020603050405020304" pitchFamily="18" charset="0"/>
              </a:rPr>
              <a:t>ему батареи в ходе Висло-Одерской операции в </a:t>
            </a:r>
            <a:r>
              <a:rPr lang="ru-RU" sz="1100" b="1" i="1" dirty="0" smtClean="0">
                <a:solidFill>
                  <a:schemeClr val="accent3">
                    <a:lumMod val="50000"/>
                  </a:schemeClr>
                </a:solidFill>
                <a:latin typeface="Times New Roman" panose="02020603050405020304" pitchFamily="18" charset="0"/>
                <a:cs typeface="Times New Roman" panose="02020603050405020304" pitchFamily="18" charset="0"/>
              </a:rPr>
              <a:t>январе 1945 </a:t>
            </a:r>
            <a:r>
              <a:rPr lang="ru-RU" sz="1100" b="1" i="1" dirty="0">
                <a:solidFill>
                  <a:schemeClr val="accent3">
                    <a:lumMod val="50000"/>
                  </a:schemeClr>
                </a:solidFill>
                <a:latin typeface="Times New Roman" panose="02020603050405020304" pitchFamily="18" charset="0"/>
                <a:cs typeface="Times New Roman" panose="02020603050405020304" pitchFamily="18" charset="0"/>
              </a:rPr>
              <a:t>года.   Родился в городе Ялта (Крым) в семье, имеющей </a:t>
            </a:r>
            <a:r>
              <a:rPr lang="ru-RU" sz="1100" b="1" i="1" dirty="0" smtClean="0">
                <a:solidFill>
                  <a:schemeClr val="accent3">
                    <a:lumMod val="50000"/>
                  </a:schemeClr>
                </a:solidFill>
                <a:latin typeface="Times New Roman" panose="02020603050405020304" pitchFamily="18" charset="0"/>
                <a:cs typeface="Times New Roman" panose="02020603050405020304" pitchFamily="18" charset="0"/>
              </a:rPr>
              <a:t> критские </a:t>
            </a:r>
            <a:r>
              <a:rPr lang="ru-RU" sz="1100" b="1" i="1" dirty="0">
                <a:solidFill>
                  <a:schemeClr val="accent3">
                    <a:lumMod val="50000"/>
                  </a:schemeClr>
                </a:solidFill>
                <a:latin typeface="Times New Roman" panose="02020603050405020304" pitchFamily="18" charset="0"/>
                <a:cs typeface="Times New Roman" panose="02020603050405020304" pitchFamily="18" charset="0"/>
              </a:rPr>
              <a:t>корни, потомственных моряков и рыболовов. </a:t>
            </a:r>
            <a:r>
              <a:rPr lang="ru-RU" sz="1100" b="1" i="1" dirty="0" smtClean="0">
                <a:solidFill>
                  <a:schemeClr val="accent3">
                    <a:lumMod val="50000"/>
                  </a:schemeClr>
                </a:solidFill>
                <a:latin typeface="Times New Roman" panose="02020603050405020304" pitchFamily="18" charset="0"/>
                <a:cs typeface="Times New Roman" panose="02020603050405020304" pitchFamily="18" charset="0"/>
              </a:rPr>
              <a:t>Грек. Отсюда </a:t>
            </a:r>
            <a:r>
              <a:rPr lang="ru-RU" sz="1100" b="1" i="1" dirty="0">
                <a:solidFill>
                  <a:schemeClr val="accent3">
                    <a:lumMod val="50000"/>
                  </a:schemeClr>
                </a:solidFill>
                <a:latin typeface="Times New Roman" panose="02020603050405020304" pitchFamily="18" charset="0"/>
                <a:cs typeface="Times New Roman" panose="02020603050405020304" pitchFamily="18" charset="0"/>
              </a:rPr>
              <a:t>и бесконечная любовь к морю! До 1929 года семья </a:t>
            </a:r>
            <a:r>
              <a:rPr lang="ru-RU" sz="1100" b="1" i="1" dirty="0" smtClean="0">
                <a:solidFill>
                  <a:schemeClr val="accent3">
                    <a:lumMod val="50000"/>
                  </a:schemeClr>
                </a:solidFill>
                <a:latin typeface="Times New Roman" panose="02020603050405020304" pitchFamily="18" charset="0"/>
                <a:cs typeface="Times New Roman" panose="02020603050405020304" pitchFamily="18" charset="0"/>
              </a:rPr>
              <a:t> Вураки </a:t>
            </a:r>
            <a:r>
              <a:rPr lang="ru-RU" sz="1100" b="1" i="1" dirty="0">
                <a:solidFill>
                  <a:schemeClr val="accent3">
                    <a:lumMod val="50000"/>
                  </a:schemeClr>
                </a:solidFill>
                <a:latin typeface="Times New Roman" panose="02020603050405020304" pitchFamily="18" charset="0"/>
                <a:cs typeface="Times New Roman" panose="02020603050405020304" pitchFamily="18" charset="0"/>
              </a:rPr>
              <a:t>живет в Ялте, где в первый класс в школу имени Чехова </a:t>
            </a:r>
          </a:p>
          <a:p>
            <a:pPr algn="just"/>
            <a:r>
              <a:rPr lang="ru-RU" sz="1100" b="1" i="1" dirty="0">
                <a:solidFill>
                  <a:schemeClr val="accent3">
                    <a:lumMod val="50000"/>
                  </a:schemeClr>
                </a:solidFill>
                <a:latin typeface="Times New Roman" panose="02020603050405020304" pitchFamily="18" charset="0"/>
                <a:cs typeface="Times New Roman" panose="02020603050405020304" pitchFamily="18" charset="0"/>
              </a:rPr>
              <a:t>идет Андрей Вураки. В 1933 году семья переезжает в Батуми.                                                Учеба в школе №5 («Водников» - семилетка), 8-10 классы –                                                           учеба в школе №17 им. А.С.Пушкина. </a:t>
            </a:r>
          </a:p>
        </p:txBody>
      </p:sp>
      <p:sp>
        <p:nvSpPr>
          <p:cNvPr id="3" name="Прямоугольник 2"/>
          <p:cNvSpPr/>
          <p:nvPr/>
        </p:nvSpPr>
        <p:spPr>
          <a:xfrm>
            <a:off x="1043608" y="1916297"/>
            <a:ext cx="7344816" cy="5001369"/>
          </a:xfrm>
          <a:prstGeom prst="rect">
            <a:avLst/>
          </a:prstGeom>
        </p:spPr>
        <p:txBody>
          <a:bodyPr wrap="square">
            <a:spAutoFit/>
          </a:bodyPr>
          <a:lstStyle/>
          <a:p>
            <a:pPr algn="just"/>
            <a:r>
              <a:rPr lang="ru-RU" sz="1100" b="1" dirty="0">
                <a:solidFill>
                  <a:srgbClr val="002060"/>
                </a:solidFill>
                <a:latin typeface="Times New Roman" panose="02020603050405020304" pitchFamily="18" charset="0"/>
                <a:cs typeface="Times New Roman" panose="02020603050405020304" pitchFamily="18" charset="0"/>
              </a:rPr>
              <a:t>Выпускной вечер. Встреча первого «взрослого» рассвета и… война.</a:t>
            </a:r>
          </a:p>
          <a:p>
            <a:pPr algn="just"/>
            <a:r>
              <a:rPr lang="ru-RU" sz="1100" b="1" dirty="0">
                <a:solidFill>
                  <a:srgbClr val="002060"/>
                </a:solidFill>
                <a:latin typeface="Times New Roman" panose="02020603050405020304" pitchFamily="18" charset="0"/>
                <a:cs typeface="Times New Roman" panose="02020603050405020304" pitchFamily="18" charset="0"/>
              </a:rPr>
              <a:t>   Учеба в Севастопольском училище зенитной артиллерии. Не будь войны, стремился бы стать </a:t>
            </a:r>
            <a:r>
              <a:rPr lang="ru-RU" sz="1100" b="1" dirty="0" smtClean="0">
                <a:solidFill>
                  <a:srgbClr val="002060"/>
                </a:solidFill>
                <a:latin typeface="Times New Roman" panose="02020603050405020304" pitchFamily="18" charset="0"/>
                <a:cs typeface="Times New Roman" panose="02020603050405020304" pitchFamily="18" charset="0"/>
              </a:rPr>
              <a:t>командиром </a:t>
            </a:r>
            <a:r>
              <a:rPr lang="ru-RU" sz="1100" b="1" dirty="0">
                <a:solidFill>
                  <a:srgbClr val="002060"/>
                </a:solidFill>
                <a:latin typeface="Times New Roman" panose="02020603050405020304" pitchFamily="18" charset="0"/>
                <a:cs typeface="Times New Roman" panose="02020603050405020304" pitchFamily="18" charset="0"/>
              </a:rPr>
              <a:t>военного корабля – «каждый критянин непременно должен стать капитаном!»</a:t>
            </a:r>
          </a:p>
          <a:p>
            <a:pPr algn="just"/>
            <a:r>
              <a:rPr lang="ru-RU" sz="1100" b="1" dirty="0">
                <a:solidFill>
                  <a:srgbClr val="002060"/>
                </a:solidFill>
                <a:latin typeface="Times New Roman" panose="02020603050405020304" pitchFamily="18" charset="0"/>
                <a:cs typeface="Times New Roman" panose="02020603050405020304" pitchFamily="18" charset="0"/>
              </a:rPr>
              <a:t>1943-1945 гг. – участие в боевых операциях против немецко-фашистских захватчиков в </a:t>
            </a:r>
            <a:r>
              <a:rPr lang="ru-RU" sz="1100" b="1" dirty="0" smtClean="0">
                <a:solidFill>
                  <a:srgbClr val="002060"/>
                </a:solidFill>
                <a:latin typeface="Times New Roman" panose="02020603050405020304" pitchFamily="18" charset="0"/>
                <a:cs typeface="Times New Roman" panose="02020603050405020304" pitchFamily="18" charset="0"/>
              </a:rPr>
              <a:t>составе войск </a:t>
            </a:r>
            <a:r>
              <a:rPr lang="ru-RU" sz="1100" b="1" dirty="0">
                <a:solidFill>
                  <a:srgbClr val="002060"/>
                </a:solidFill>
                <a:latin typeface="Times New Roman" panose="02020603050405020304" pitchFamily="18" charset="0"/>
                <a:cs typeface="Times New Roman" panose="02020603050405020304" pitchFamily="18" charset="0"/>
              </a:rPr>
              <a:t>1-го Украинского фронта в качестве командира зенитной </a:t>
            </a:r>
            <a:r>
              <a:rPr lang="ru-RU" sz="1100" b="1" dirty="0" smtClean="0">
                <a:solidFill>
                  <a:srgbClr val="002060"/>
                </a:solidFill>
                <a:latin typeface="Times New Roman" panose="02020603050405020304" pitchFamily="18" charset="0"/>
                <a:cs typeface="Times New Roman" panose="02020603050405020304" pitchFamily="18" charset="0"/>
              </a:rPr>
              <a:t>батареи. За </a:t>
            </a:r>
            <a:r>
              <a:rPr lang="ru-RU" sz="1100" b="1" dirty="0">
                <a:solidFill>
                  <a:srgbClr val="002060"/>
                </a:solidFill>
                <a:latin typeface="Times New Roman" panose="02020603050405020304" pitchFamily="18" charset="0"/>
                <a:cs typeface="Times New Roman" panose="02020603050405020304" pitchFamily="18" charset="0"/>
              </a:rPr>
              <a:t>умелое командование батареей при форсировании нашими войсками Одера в бою </a:t>
            </a:r>
            <a:r>
              <a:rPr lang="ru-RU" sz="1100" b="1" dirty="0" smtClean="0">
                <a:solidFill>
                  <a:srgbClr val="002060"/>
                </a:solidFill>
                <a:latin typeface="Times New Roman" panose="02020603050405020304" pitchFamily="18" charset="0"/>
                <a:cs typeface="Times New Roman" panose="02020603050405020304" pitchFamily="18" charset="0"/>
              </a:rPr>
              <a:t>у Штейнау. </a:t>
            </a:r>
            <a:endParaRPr lang="ru-RU" sz="1100" b="1" dirty="0">
              <a:solidFill>
                <a:srgbClr val="002060"/>
              </a:solidFill>
              <a:latin typeface="Times New Roman" panose="02020603050405020304" pitchFamily="18" charset="0"/>
              <a:cs typeface="Times New Roman" panose="02020603050405020304" pitchFamily="18" charset="0"/>
            </a:endParaRPr>
          </a:p>
          <a:p>
            <a:pPr algn="just"/>
            <a:r>
              <a:rPr lang="ru-RU" sz="1100" b="1" dirty="0">
                <a:solidFill>
                  <a:srgbClr val="002060"/>
                </a:solidFill>
                <a:latin typeface="Times New Roman" panose="02020603050405020304" pitchFamily="18" charset="0"/>
                <a:cs typeface="Times New Roman" panose="02020603050405020304" pitchFamily="18" charset="0"/>
              </a:rPr>
              <a:t>27 января 1945 года был представлен командованием к званию Героя Советского Союза, но </a:t>
            </a:r>
            <a:r>
              <a:rPr lang="ru-RU" sz="1100" b="1" dirty="0" smtClean="0">
                <a:solidFill>
                  <a:srgbClr val="002060"/>
                </a:solidFill>
                <a:latin typeface="Times New Roman" panose="02020603050405020304" pitchFamily="18" charset="0"/>
                <a:cs typeface="Times New Roman" panose="02020603050405020304" pitchFamily="18" charset="0"/>
              </a:rPr>
              <a:t>представление </a:t>
            </a:r>
            <a:r>
              <a:rPr lang="ru-RU" sz="1100" b="1" dirty="0">
                <a:solidFill>
                  <a:srgbClr val="002060"/>
                </a:solidFill>
                <a:latin typeface="Times New Roman" panose="02020603050405020304" pitchFamily="18" charset="0"/>
                <a:cs typeface="Times New Roman" panose="02020603050405020304" pitchFamily="18" charset="0"/>
              </a:rPr>
              <a:t>на капитана грека Андрея Вураки, пройдя все вышестоящие уровни, «замерзло» </a:t>
            </a:r>
            <a:r>
              <a:rPr lang="ru-RU" sz="1100" b="1" dirty="0" smtClean="0">
                <a:solidFill>
                  <a:srgbClr val="002060"/>
                </a:solidFill>
                <a:latin typeface="Times New Roman" panose="02020603050405020304" pitchFamily="18" charset="0"/>
                <a:cs typeface="Times New Roman" panose="02020603050405020304" pitchFamily="18" charset="0"/>
              </a:rPr>
              <a:t>на </a:t>
            </a:r>
            <a:r>
              <a:rPr lang="ru-RU" sz="1100" b="1" dirty="0">
                <a:solidFill>
                  <a:srgbClr val="002060"/>
                </a:solidFill>
                <a:latin typeface="Times New Roman" panose="02020603050405020304" pitchFamily="18" charset="0"/>
                <a:cs typeface="Times New Roman" panose="02020603050405020304" pitchFamily="18" charset="0"/>
              </a:rPr>
              <a:t>уровне командующего 1-го Украинского фронта маршала Ивана Конева</a:t>
            </a:r>
            <a:r>
              <a:rPr lang="ru-RU" sz="1100" b="1" dirty="0" smtClean="0">
                <a:solidFill>
                  <a:srgbClr val="002060"/>
                </a:solidFill>
                <a:latin typeface="Times New Roman" panose="02020603050405020304" pitchFamily="18" charset="0"/>
                <a:cs typeface="Times New Roman" panose="02020603050405020304" pitchFamily="18" charset="0"/>
              </a:rPr>
              <a:t>. </a:t>
            </a:r>
            <a:r>
              <a:rPr lang="ru-RU" sz="1100" b="1" dirty="0">
                <a:solidFill>
                  <a:srgbClr val="002060"/>
                </a:solidFill>
                <a:latin typeface="Times New Roman" panose="02020603050405020304" pitchFamily="18" charset="0"/>
                <a:cs typeface="Times New Roman" panose="02020603050405020304" pitchFamily="18" charset="0"/>
              </a:rPr>
              <a:t>День Победы Андрей Вураки в звании гвардии капитана встретил в Праге – там еще до</a:t>
            </a:r>
          </a:p>
          <a:p>
            <a:pPr algn="just"/>
            <a:r>
              <a:rPr lang="ru-RU" sz="1100" b="1" dirty="0">
                <a:solidFill>
                  <a:srgbClr val="002060"/>
                </a:solidFill>
                <a:latin typeface="Times New Roman" panose="02020603050405020304" pitchFamily="18" charset="0"/>
                <a:cs typeface="Times New Roman" panose="02020603050405020304" pitchFamily="18" charset="0"/>
              </a:rPr>
              <a:t> 12 мая 1945 года велись бои с фашистами, нашими «родными» коллаборационистами –</a:t>
            </a:r>
          </a:p>
          <a:p>
            <a:pPr algn="just"/>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smtClean="0">
                <a:solidFill>
                  <a:srgbClr val="002060"/>
                </a:solidFill>
                <a:latin typeface="Times New Roman" panose="02020603050405020304" pitchFamily="18" charset="0"/>
                <a:cs typeface="Times New Roman" panose="02020603050405020304" pitchFamily="18" charset="0"/>
              </a:rPr>
              <a:t>власовцами. Есть </a:t>
            </a:r>
            <a:r>
              <a:rPr lang="ru-RU" sz="1100" b="1" dirty="0">
                <a:solidFill>
                  <a:srgbClr val="002060"/>
                </a:solidFill>
                <a:latin typeface="Times New Roman" panose="02020603050405020304" pitchFamily="18" charset="0"/>
                <a:cs typeface="Times New Roman" panose="02020603050405020304" pitchFamily="18" charset="0"/>
              </a:rPr>
              <a:t>те, кто получил в 4-й танковой армии Героя Советского Союза за пленение Власова.</a:t>
            </a:r>
          </a:p>
          <a:p>
            <a:pPr algn="just"/>
            <a:r>
              <a:rPr lang="ru-RU" sz="1100" b="1" dirty="0">
                <a:solidFill>
                  <a:srgbClr val="002060"/>
                </a:solidFill>
                <a:latin typeface="Times New Roman" panose="02020603050405020304" pitchFamily="18" charset="0"/>
                <a:cs typeface="Times New Roman" panose="02020603050405020304" pitchFamily="18" charset="0"/>
              </a:rPr>
              <a:t>   После войны Андрей Вураки проходил службу в 4-й танковой армии советских оккупационных </a:t>
            </a:r>
          </a:p>
          <a:p>
            <a:pPr algn="just"/>
            <a:r>
              <a:rPr lang="ru-RU" sz="1100" b="1" dirty="0">
                <a:solidFill>
                  <a:srgbClr val="002060"/>
                </a:solidFill>
                <a:latin typeface="Times New Roman" panose="02020603050405020304" pitchFamily="18" charset="0"/>
                <a:cs typeface="Times New Roman" panose="02020603050405020304" pitchFamily="18" charset="0"/>
              </a:rPr>
              <a:t>войск в Германии – до 1948г. Счастливый жизненный союз со своей верной «прекрасной Еленой» -</a:t>
            </a:r>
          </a:p>
          <a:p>
            <a:pPr algn="just"/>
            <a:r>
              <a:rPr lang="ru-RU" sz="1100" b="1" dirty="0">
                <a:solidFill>
                  <a:srgbClr val="002060"/>
                </a:solidFill>
                <a:latin typeface="Times New Roman" panose="02020603050405020304" pitchFamily="18" charset="0"/>
                <a:cs typeface="Times New Roman" panose="02020603050405020304" pitchFamily="18" charset="0"/>
              </a:rPr>
              <a:t> Еленой Вураки (Гегечкори – ее не стало в январе 1993 года</a:t>
            </a:r>
            <a:r>
              <a:rPr lang="ru-RU" sz="1100" b="1" dirty="0" smtClean="0">
                <a:solidFill>
                  <a:srgbClr val="002060"/>
                </a:solidFill>
                <a:latin typeface="Times New Roman" panose="02020603050405020304" pitchFamily="18" charset="0"/>
                <a:cs typeface="Times New Roman" panose="02020603050405020304" pitchFamily="18" charset="0"/>
              </a:rPr>
              <a:t>).</a:t>
            </a:r>
            <a:endParaRPr lang="ru-RU" sz="1100" b="1" dirty="0">
              <a:solidFill>
                <a:srgbClr val="002060"/>
              </a:solidFill>
              <a:latin typeface="Times New Roman" panose="02020603050405020304" pitchFamily="18" charset="0"/>
              <a:cs typeface="Times New Roman" panose="02020603050405020304" pitchFamily="18" charset="0"/>
            </a:endParaRPr>
          </a:p>
          <a:p>
            <a:pPr algn="just"/>
            <a:r>
              <a:rPr lang="ru-RU" sz="1100" b="1" dirty="0">
                <a:solidFill>
                  <a:srgbClr val="002060"/>
                </a:solidFill>
                <a:latin typeface="Times New Roman" panose="02020603050405020304" pitchFamily="18" charset="0"/>
                <a:cs typeface="Times New Roman" panose="02020603050405020304" pitchFamily="18" charset="0"/>
              </a:rPr>
              <a:t>   До 1954 г. – служба в Ленинградском корпусе ПВО.</a:t>
            </a:r>
          </a:p>
          <a:p>
            <a:pPr algn="just"/>
            <a:r>
              <a:rPr lang="ru-RU" sz="1100" b="1" dirty="0">
                <a:solidFill>
                  <a:srgbClr val="002060"/>
                </a:solidFill>
                <a:latin typeface="Times New Roman" panose="02020603050405020304" pitchFamily="18" charset="0"/>
                <a:cs typeface="Times New Roman" panose="02020603050405020304" pitchFamily="18" charset="0"/>
              </a:rPr>
              <a:t>1954-1958 гг. – учеба в Ленинградской командно-артиллерийской академии.</a:t>
            </a:r>
          </a:p>
          <a:p>
            <a:pPr algn="just"/>
            <a:r>
              <a:rPr lang="ru-RU" sz="1100" b="1" dirty="0">
                <a:solidFill>
                  <a:srgbClr val="002060"/>
                </a:solidFill>
                <a:latin typeface="Times New Roman" panose="02020603050405020304" pitchFamily="18" charset="0"/>
                <a:cs typeface="Times New Roman" panose="02020603050405020304" pitchFamily="18" charset="0"/>
              </a:rPr>
              <a:t>  Далее служба в войсках ПВО – до декабря 1974 года. Служба в Военной Академии Генштаба.</a:t>
            </a:r>
          </a:p>
          <a:p>
            <a:pPr algn="just"/>
            <a:r>
              <a:rPr lang="ru-RU" sz="1100" b="1" dirty="0">
                <a:solidFill>
                  <a:srgbClr val="002060"/>
                </a:solidFill>
                <a:latin typeface="Times New Roman" panose="02020603050405020304" pitchFamily="18" charset="0"/>
                <a:cs typeface="Times New Roman" panose="02020603050405020304" pitchFamily="18" charset="0"/>
              </a:rPr>
              <a:t>   С 1987 года в отставке по выслуге лет и по возрасту. С мая 1966 года – генерал-майор артиллерии.</a:t>
            </a:r>
          </a:p>
          <a:p>
            <a:pPr algn="just"/>
            <a:r>
              <a:rPr lang="ru-RU" sz="1100" b="1" dirty="0">
                <a:solidFill>
                  <a:srgbClr val="002060"/>
                </a:solidFill>
                <a:latin typeface="Times New Roman" panose="02020603050405020304" pitchFamily="18" charset="0"/>
                <a:cs typeface="Times New Roman" panose="02020603050405020304" pitchFamily="18" charset="0"/>
              </a:rPr>
              <a:t>   А.Ф.Вураки награжден 36 правительственными наградами, в том числе, 9 орденами: </a:t>
            </a:r>
          </a:p>
          <a:p>
            <a:pPr algn="just"/>
            <a:r>
              <a:rPr lang="ru-RU" sz="1100" b="1" dirty="0">
                <a:solidFill>
                  <a:srgbClr val="002060"/>
                </a:solidFill>
                <a:latin typeface="Times New Roman" panose="02020603050405020304" pitchFamily="18" charset="0"/>
                <a:cs typeface="Times New Roman" panose="02020603050405020304" pitchFamily="18" charset="0"/>
              </a:rPr>
              <a:t>два Красного Знамени, Отечественной войны 1-й и 2-й степени, орден Александра Невского.</a:t>
            </a:r>
          </a:p>
          <a:p>
            <a:pPr algn="just"/>
            <a:r>
              <a:rPr lang="ru-RU" sz="1100" b="1" dirty="0">
                <a:solidFill>
                  <a:srgbClr val="002060"/>
                </a:solidFill>
                <a:latin typeface="Times New Roman" panose="02020603050405020304" pitchFamily="18" charset="0"/>
                <a:cs typeface="Times New Roman" panose="02020603050405020304" pitchFamily="18" charset="0"/>
              </a:rPr>
              <a:t>  Активный участник ветеранского движения. Являлся председателем Совета ветеранов 6-й </a:t>
            </a:r>
          </a:p>
          <a:p>
            <a:pPr algn="just"/>
            <a:r>
              <a:rPr lang="ru-RU" sz="1100" b="1" dirty="0">
                <a:solidFill>
                  <a:srgbClr val="002060"/>
                </a:solidFill>
                <a:latin typeface="Times New Roman" panose="02020603050405020304" pitchFamily="18" charset="0"/>
                <a:cs typeface="Times New Roman" panose="02020603050405020304" pitchFamily="18" charset="0"/>
              </a:rPr>
              <a:t>Гвардейской дивизии, член Совета ветеранов 4-й танковой армии, председателем комиссии по </a:t>
            </a:r>
          </a:p>
          <a:p>
            <a:pPr algn="just"/>
            <a:r>
              <a:rPr lang="ru-RU" sz="1100" b="1" dirty="0">
                <a:solidFill>
                  <a:srgbClr val="002060"/>
                </a:solidFill>
                <a:latin typeface="Times New Roman" panose="02020603050405020304" pitchFamily="18" charset="0"/>
                <a:cs typeface="Times New Roman" panose="02020603050405020304" pitchFamily="18" charset="0"/>
              </a:rPr>
              <a:t>ветеранам Московского общества греков. </a:t>
            </a:r>
          </a:p>
          <a:p>
            <a:pPr algn="just"/>
            <a:r>
              <a:rPr lang="ru-RU" sz="1100" b="1" dirty="0">
                <a:solidFill>
                  <a:srgbClr val="002060"/>
                </a:solidFill>
                <a:latin typeface="Times New Roman" panose="02020603050405020304" pitchFamily="18" charset="0"/>
                <a:cs typeface="Times New Roman" panose="02020603050405020304" pitchFamily="18" charset="0"/>
              </a:rPr>
              <a:t>   В греческом национально-культурном движении А.Ф.Вураки оказался благодаря стараниям </a:t>
            </a:r>
          </a:p>
          <a:p>
            <a:pPr algn="just"/>
            <a:r>
              <a:rPr lang="ru-RU" sz="1100" b="1" dirty="0">
                <a:solidFill>
                  <a:srgbClr val="002060"/>
                </a:solidFill>
                <a:latin typeface="Times New Roman" panose="02020603050405020304" pitchFamily="18" charset="0"/>
                <a:cs typeface="Times New Roman" panose="02020603050405020304" pitchFamily="18" charset="0"/>
              </a:rPr>
              <a:t>своего земляка- лидера батумских греков Янниса Кесисова.    </a:t>
            </a:r>
          </a:p>
          <a:p>
            <a:pPr algn="just"/>
            <a:r>
              <a:rPr lang="ru-RU" sz="1100" b="1" dirty="0">
                <a:solidFill>
                  <a:srgbClr val="002060"/>
                </a:solidFill>
                <a:latin typeface="Times New Roman" panose="02020603050405020304" pitchFamily="18" charset="0"/>
                <a:cs typeface="Times New Roman" panose="02020603050405020304" pitchFamily="18" charset="0"/>
              </a:rPr>
              <a:t>   Делом его жизни было – участие в работе по изданию 50-томных мемуаров «Правды о войне»  – </a:t>
            </a:r>
          </a:p>
          <a:p>
            <a:pPr algn="just"/>
            <a:r>
              <a:rPr lang="ru-RU" sz="1100" b="1" dirty="0">
                <a:solidFill>
                  <a:srgbClr val="002060"/>
                </a:solidFill>
                <a:latin typeface="Times New Roman" panose="02020603050405020304" pitchFamily="18" charset="0"/>
                <a:cs typeface="Times New Roman" panose="02020603050405020304" pitchFamily="18" charset="0"/>
              </a:rPr>
              <a:t>«От солдата до генерала».</a:t>
            </a:r>
          </a:p>
          <a:p>
            <a:pPr algn="just"/>
            <a:r>
              <a:rPr lang="ru-RU" sz="1100" b="1" dirty="0">
                <a:solidFill>
                  <a:srgbClr val="002060"/>
                </a:solidFill>
                <a:latin typeface="Times New Roman" panose="02020603050405020304" pitchFamily="18" charset="0"/>
                <a:cs typeface="Times New Roman" panose="02020603050405020304" pitchFamily="18" charset="0"/>
              </a:rPr>
              <a:t>Андрея Федоровича Вураки не стало 10 декабря 2008 года.</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88641"/>
            <a:ext cx="1177009" cy="172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0400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331</TotalTime>
  <Words>6754</Words>
  <Application>Microsoft Office PowerPoint</Application>
  <PresentationFormat>Экран (4:3)</PresentationFormat>
  <Paragraphs>382</Paragraphs>
  <Slides>33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Солнцестояние</vt:lpstr>
      <vt:lpstr>ГРЕКИ – ВЕТЕРАНЫ ВОВ – ГЕРОИ СОВЕТСКОГО СОЮЗА  ΟΜΟΓΕΝΕΙΣ ΒΕΤΕΡΑΝΟΙ - ΣΟΒΙΕΤΙΚΟΙ ΗΡΩΕΣ ΤΟΥ Β΄ΠΑΓΚΟΣΜΙΟΥ ΠΟΛΕΜΟΥ </vt:lpstr>
      <vt:lpstr> Алексеев Спартак Петрович Σπάρτακος Αλεξέγιεβ 26.05.1925 - 13.01.2009 </vt:lpstr>
      <vt:lpstr>Презентация PowerPoint</vt:lpstr>
      <vt:lpstr>  Бахчиванджи Григорий Яковлевич  Γκριγκόριι Μπαχτσιβαντζής 20.02.1909-27.03.1943 </vt:lpstr>
      <vt:lpstr>Презентация PowerPoint</vt:lpstr>
      <vt:lpstr> БРАТЬЯ -Владимир Константинович и  Константин Константинович Коккинаки Βλαντίμιρ Κοκκινάκης          Κωνσταντινος Κοκκινάκης (25.06.1904-7.01.1985)                     (11.03.1910- 4.03.1990) </vt:lpstr>
      <vt:lpstr>Презентация PowerPoint</vt:lpstr>
      <vt:lpstr>  Вураки Андрей Фёдорович  ΑντΡΕΪ ΒΟΥΡΑΚΗΣ 13.12.1922-10.12.2008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МЫ ПОМНИМ О ВАС! СПАСИБО ЗА ВСЕ!  С ДНЕМ ВЕЛИКОЙ ПОБЕДЫ!</vt:lpstr>
      <vt:lpstr> Григорий Львович Арш  Γκριγκόρι Λβόβιτς ΑΡΣ  21 ноября 1925 года рождения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Григорий Львович Арш  Γκριγκόρι Λβόβιτς ΑΡΣ  </dc:title>
  <dc:creator>Bonya</dc:creator>
  <cp:lastModifiedBy>Пользователь Компьют</cp:lastModifiedBy>
  <cp:revision>32</cp:revision>
  <dcterms:created xsi:type="dcterms:W3CDTF">2015-05-07T20:36:07Z</dcterms:created>
  <dcterms:modified xsi:type="dcterms:W3CDTF">2015-05-13T13:58:51Z</dcterms:modified>
</cp:coreProperties>
</file>